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57" r:id="rId2"/>
  </p:sldIdLst>
  <p:sldSz cx="12192000" cy="16256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2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over" initials="c" lastIdx="1" clrIdx="0">
    <p:extLst>
      <p:ext uri="{19B8F6BF-5375-455C-9EA6-DF929625EA0E}">
        <p15:presenceInfo xmlns:p15="http://schemas.microsoft.com/office/powerpoint/2012/main" userId="clo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9BF3"/>
    <a:srgbClr val="E7BEF7"/>
    <a:srgbClr val="E9BEF0"/>
    <a:srgbClr val="DFA1E9"/>
    <a:srgbClr val="E4B1ED"/>
    <a:srgbClr val="DA92E6"/>
    <a:srgbClr val="E593E1"/>
    <a:srgbClr val="E395B1"/>
    <a:srgbClr val="DA82BD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inimized">
    <p:restoredLeft sz="0" autoAdjust="0"/>
    <p:restoredTop sz="0" autoAdjust="0"/>
  </p:normalViewPr>
  <p:slideViewPr>
    <p:cSldViewPr snapToGrid="0" showGuides="1">
      <p:cViewPr varScale="1">
        <p:scale>
          <a:sx n="11" d="100"/>
          <a:sy n="11" d="100"/>
        </p:scale>
        <p:origin x="4110" y="78"/>
      </p:cViewPr>
      <p:guideLst>
        <p:guide orient="horz" pos="5120"/>
        <p:guide pos="3840"/>
      </p:guideLst>
    </p:cSldViewPr>
  </p:slid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23DAE-866B-406D-A1F1-7DCA2E1173BF}" type="datetimeFigureOut">
              <a:rPr kumimoji="1" lang="ja-JP" altLang="en-US" smtClean="0"/>
              <a:t>2020/9/18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1241425"/>
            <a:ext cx="25114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0FB24-42BF-401A-A2E4-6063898502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2149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FB24-42BF-401A-A2E4-60638985028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7504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A1E6-3741-4741-B7F0-10C98811A7EE}" type="datetimeFigureOut">
              <a:rPr kumimoji="1" lang="ja-JP" altLang="en-US" smtClean="0"/>
              <a:t>2020/9/18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A472-3B5F-4104-9B20-8DC7508F36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1911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A1E6-3741-4741-B7F0-10C98811A7EE}" type="datetimeFigureOut">
              <a:rPr kumimoji="1" lang="ja-JP" altLang="en-US" smtClean="0"/>
              <a:t>2020/9/18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A472-3B5F-4104-9B20-8DC7508F36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9357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A1E6-3741-4741-B7F0-10C98811A7EE}" type="datetimeFigureOut">
              <a:rPr kumimoji="1" lang="ja-JP" altLang="en-US" smtClean="0"/>
              <a:t>2020/9/18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A472-3B5F-4104-9B20-8DC7508F36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3561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A1E6-3741-4741-B7F0-10C98811A7EE}" type="datetimeFigureOut">
              <a:rPr kumimoji="1" lang="ja-JP" altLang="en-US" smtClean="0"/>
              <a:t>2020/9/18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A472-3B5F-4104-9B20-8DC7508F36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8326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A1E6-3741-4741-B7F0-10C98811A7EE}" type="datetimeFigureOut">
              <a:rPr kumimoji="1" lang="ja-JP" altLang="en-US" smtClean="0"/>
              <a:t>2020/9/18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A472-3B5F-4104-9B20-8DC7508F36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3669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A1E6-3741-4741-B7F0-10C98811A7EE}" type="datetimeFigureOut">
              <a:rPr kumimoji="1" lang="ja-JP" altLang="en-US" smtClean="0"/>
              <a:t>2020/9/18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A472-3B5F-4104-9B20-8DC7508F36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5794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A1E6-3741-4741-B7F0-10C98811A7EE}" type="datetimeFigureOut">
              <a:rPr kumimoji="1" lang="ja-JP" altLang="en-US" smtClean="0"/>
              <a:t>2020/9/18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A472-3B5F-4104-9B20-8DC7508F36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1925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A1E6-3741-4741-B7F0-10C98811A7EE}" type="datetimeFigureOut">
              <a:rPr kumimoji="1" lang="ja-JP" altLang="en-US" smtClean="0"/>
              <a:t>2020/9/18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A472-3B5F-4104-9B20-8DC7508F36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9346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A1E6-3741-4741-B7F0-10C98811A7EE}" type="datetimeFigureOut">
              <a:rPr kumimoji="1" lang="ja-JP" altLang="en-US" smtClean="0"/>
              <a:t>2020/9/18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A472-3B5F-4104-9B20-8DC7508F36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3484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A1E6-3741-4741-B7F0-10C98811A7EE}" type="datetimeFigureOut">
              <a:rPr kumimoji="1" lang="ja-JP" altLang="en-US" smtClean="0"/>
              <a:t>2020/9/18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A472-3B5F-4104-9B20-8DC7508F36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5912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A1E6-3741-4741-B7F0-10C98811A7EE}" type="datetimeFigureOut">
              <a:rPr kumimoji="1" lang="ja-JP" altLang="en-US" smtClean="0"/>
              <a:t>2020/9/18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A472-3B5F-4104-9B20-8DC7508F36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951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5A1E6-3741-4741-B7F0-10C98811A7EE}" type="datetimeFigureOut">
              <a:rPr kumimoji="1" lang="ja-JP" altLang="en-US" smtClean="0"/>
              <a:t>2020/9/18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2A472-3B5F-4104-9B20-8DC7508F36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232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kumimoji="1"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kumimoji="1"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9BF5AAB-8CC4-4679-A4C4-836A10BA9B10}"/>
              </a:ext>
            </a:extLst>
          </p:cNvPr>
          <p:cNvSpPr/>
          <p:nvPr/>
        </p:nvSpPr>
        <p:spPr>
          <a:xfrm>
            <a:off x="0" y="-2"/>
            <a:ext cx="12191999" cy="1260010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8" name="図 7" descr="物体 が含まれている画像&#10;&#10;自動的に生成された説明">
            <a:extLst>
              <a:ext uri="{FF2B5EF4-FFF2-40B4-BE49-F238E27FC236}">
                <a16:creationId xmlns:a16="http://schemas.microsoft.com/office/drawing/2014/main" id="{1807837A-FCA8-4F2B-B087-451D46645A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083" y="317985"/>
            <a:ext cx="2541762" cy="804563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6CBB5BC-BC61-42D8-ADFB-0CDC43857C8D}"/>
              </a:ext>
            </a:extLst>
          </p:cNvPr>
          <p:cNvSpPr txBox="1"/>
          <p:nvPr/>
        </p:nvSpPr>
        <p:spPr>
          <a:xfrm>
            <a:off x="-83678" y="691817"/>
            <a:ext cx="121920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>
                <a:solidFill>
                  <a:schemeClr val="bg1"/>
                </a:solidFill>
              </a:rPr>
              <a:t>学校別カリキュラム</a:t>
            </a:r>
            <a:endParaRPr kumimoji="1" lang="en-US" altLang="ja-JP" sz="3600" b="1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sz="7200" b="1" dirty="0">
                <a:solidFill>
                  <a:schemeClr val="bg1"/>
                </a:solidFill>
              </a:rPr>
              <a:t>陽南中 テスト勉強会</a:t>
            </a:r>
            <a:endParaRPr kumimoji="1" lang="en-US" altLang="ja-JP" sz="7200" b="1" dirty="0">
              <a:solidFill>
                <a:schemeClr val="bg1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8923A64-FC9E-4484-AD99-E5216CC68FC5}"/>
              </a:ext>
            </a:extLst>
          </p:cNvPr>
          <p:cNvSpPr txBox="1"/>
          <p:nvPr/>
        </p:nvSpPr>
        <p:spPr>
          <a:xfrm>
            <a:off x="858285" y="2596340"/>
            <a:ext cx="10476466" cy="84638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en-US" altLang="ja-JP" sz="3200" b="1" dirty="0">
              <a:solidFill>
                <a:srgbClr val="FF0000"/>
              </a:solidFill>
            </a:endParaRPr>
          </a:p>
          <a:p>
            <a:r>
              <a:rPr kumimoji="1" lang="ja-JP" altLang="en-US" sz="3200" b="1" dirty="0">
                <a:solidFill>
                  <a:srgbClr val="FF0000"/>
                </a:solidFill>
              </a:rPr>
              <a:t>　陽 南 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中学</a:t>
            </a:r>
            <a:endParaRPr kumimoji="1" lang="en-US" altLang="ja-JP" sz="2400" b="1" dirty="0">
              <a:solidFill>
                <a:sysClr val="windowText" lastClr="000000"/>
              </a:solidFill>
            </a:endParaRPr>
          </a:p>
          <a:p>
            <a:endParaRPr kumimoji="1" lang="en-US" altLang="ja-JP" sz="2400" b="1" dirty="0">
              <a:solidFill>
                <a:sysClr val="windowText" lastClr="000000"/>
              </a:solidFill>
            </a:endParaRPr>
          </a:p>
          <a:p>
            <a:r>
              <a:rPr kumimoji="1" lang="ja-JP" altLang="en-US" sz="2400" b="1" dirty="0">
                <a:solidFill>
                  <a:sysClr val="windowText" lastClr="000000"/>
                </a:solidFill>
              </a:rPr>
              <a:t>　　科　目： 英・数・理・社・国</a:t>
            </a:r>
            <a:endParaRPr kumimoji="1" lang="en-US" altLang="ja-JP" sz="2400" b="1" dirty="0">
              <a:solidFill>
                <a:sysClr val="windowText" lastClr="000000"/>
              </a:solidFill>
            </a:endParaRPr>
          </a:p>
          <a:p>
            <a:endParaRPr kumimoji="1" lang="en-US" altLang="ja-JP" sz="2400" b="1" dirty="0">
              <a:solidFill>
                <a:sysClr val="windowText" lastClr="000000"/>
              </a:solidFill>
            </a:endParaRPr>
          </a:p>
          <a:p>
            <a:r>
              <a:rPr kumimoji="1" lang="ja-JP" altLang="en-US" sz="2400" b="1" dirty="0">
                <a:solidFill>
                  <a:sysClr val="windowText" lastClr="000000"/>
                </a:solidFill>
              </a:rPr>
              <a:t>　　内　容： 後期中間テストの全範囲の対策勉強</a:t>
            </a:r>
            <a:endParaRPr kumimoji="1" lang="en-US" altLang="ja-JP" sz="2400" b="1" dirty="0">
              <a:solidFill>
                <a:sysClr val="windowText" lastClr="000000"/>
              </a:solidFill>
            </a:endParaRPr>
          </a:p>
          <a:p>
            <a:r>
              <a:rPr kumimoji="1" lang="ja-JP" altLang="en-US" sz="2400" b="1" dirty="0">
                <a:solidFill>
                  <a:sysClr val="windowText" lastClr="000000"/>
                </a:solidFill>
              </a:rPr>
              <a:t>　　　　　　　</a:t>
            </a:r>
            <a:r>
              <a:rPr kumimoji="1" lang="ja-JP" altLang="en-US" b="1" dirty="0">
                <a:solidFill>
                  <a:sysClr val="windowText" lastClr="000000"/>
                </a:solidFill>
              </a:rPr>
              <a:t>中３→</a:t>
            </a:r>
            <a:r>
              <a:rPr kumimoji="1" lang="en-US" altLang="ja-JP" b="1" dirty="0">
                <a:solidFill>
                  <a:sysClr val="windowText" lastClr="000000"/>
                </a:solidFill>
              </a:rPr>
              <a:t>11/16(</a:t>
            </a:r>
            <a:r>
              <a:rPr kumimoji="1" lang="ja-JP" altLang="en-US" b="1" dirty="0">
                <a:solidFill>
                  <a:sysClr val="windowText" lastClr="000000"/>
                </a:solidFill>
              </a:rPr>
              <a:t>月</a:t>
            </a:r>
            <a:r>
              <a:rPr kumimoji="1" lang="en-US" altLang="ja-JP" b="1" dirty="0">
                <a:solidFill>
                  <a:sysClr val="windowText" lastClr="000000"/>
                </a:solidFill>
              </a:rPr>
              <a:t>)  </a:t>
            </a:r>
            <a:r>
              <a:rPr kumimoji="1" lang="ja-JP" altLang="en-US" b="1" dirty="0">
                <a:solidFill>
                  <a:sysClr val="windowText" lastClr="000000"/>
                </a:solidFill>
              </a:rPr>
              <a:t>実施　中１・２→</a:t>
            </a:r>
            <a:r>
              <a:rPr kumimoji="1" lang="en-US" altLang="ja-JP" b="1" dirty="0">
                <a:solidFill>
                  <a:sysClr val="windowText" lastClr="000000"/>
                </a:solidFill>
              </a:rPr>
              <a:t>11/27(</a:t>
            </a:r>
            <a:r>
              <a:rPr kumimoji="1" lang="ja-JP" altLang="en-US" b="1" dirty="0">
                <a:solidFill>
                  <a:sysClr val="windowText" lastClr="000000"/>
                </a:solidFill>
              </a:rPr>
              <a:t>金</a:t>
            </a:r>
            <a:r>
              <a:rPr kumimoji="1" lang="en-US" altLang="ja-JP" b="1" dirty="0">
                <a:solidFill>
                  <a:sysClr val="windowText" lastClr="000000"/>
                </a:solidFill>
              </a:rPr>
              <a:t>)</a:t>
            </a:r>
            <a:r>
              <a:rPr kumimoji="1" lang="ja-JP" altLang="en-US" b="1" dirty="0">
                <a:solidFill>
                  <a:sysClr val="windowText" lastClr="000000"/>
                </a:solidFill>
              </a:rPr>
              <a:t>実施　</a:t>
            </a:r>
            <a:endParaRPr kumimoji="1" lang="en-US" altLang="ja-JP" b="1" dirty="0">
              <a:solidFill>
                <a:sysClr val="windowText" lastClr="000000"/>
              </a:solidFill>
            </a:endParaRPr>
          </a:p>
          <a:p>
            <a:endParaRPr kumimoji="1" lang="en-US" altLang="ja-JP" sz="2000" b="1" dirty="0">
              <a:solidFill>
                <a:sysClr val="windowText" lastClr="000000"/>
              </a:solidFill>
            </a:endParaRPr>
          </a:p>
          <a:p>
            <a:r>
              <a:rPr kumimoji="1" lang="ja-JP" altLang="en-US" sz="2400" b="1" dirty="0">
                <a:solidFill>
                  <a:sysClr val="windowText" lastClr="000000"/>
                </a:solidFill>
              </a:rPr>
              <a:t>　　日　時：　　</a:t>
            </a:r>
            <a:r>
              <a:rPr kumimoji="1" lang="ja-JP" altLang="en-US" sz="2300" b="1" dirty="0">
                <a:solidFill>
                  <a:sysClr val="windowText" lastClr="000000"/>
                </a:solidFill>
              </a:rPr>
              <a:t>中３→</a:t>
            </a:r>
            <a:r>
              <a:rPr kumimoji="1" lang="en-US" altLang="ja-JP" sz="2300" b="1" dirty="0">
                <a:solidFill>
                  <a:sysClr val="windowText" lastClr="000000"/>
                </a:solidFill>
              </a:rPr>
              <a:t>10/17(</a:t>
            </a:r>
            <a:r>
              <a:rPr kumimoji="1" lang="ja-JP" altLang="en-US" sz="2300" b="1" dirty="0">
                <a:solidFill>
                  <a:srgbClr val="0070C0"/>
                </a:solidFill>
              </a:rPr>
              <a:t>土</a:t>
            </a:r>
            <a:r>
              <a:rPr kumimoji="1" lang="en-US" altLang="ja-JP" sz="2300" b="1" dirty="0">
                <a:solidFill>
                  <a:sysClr val="windowText" lastClr="000000"/>
                </a:solidFill>
              </a:rPr>
              <a:t>)</a:t>
            </a:r>
            <a:r>
              <a:rPr kumimoji="1" lang="ja-JP" altLang="en-US" sz="2300" b="1" dirty="0">
                <a:solidFill>
                  <a:sysClr val="windowText" lastClr="000000"/>
                </a:solidFill>
              </a:rPr>
              <a:t> </a:t>
            </a:r>
            <a:r>
              <a:rPr kumimoji="1" lang="en-US" altLang="ja-JP" sz="2300" b="1" dirty="0">
                <a:solidFill>
                  <a:sysClr val="windowText" lastClr="000000"/>
                </a:solidFill>
              </a:rPr>
              <a:t>11/7(</a:t>
            </a:r>
            <a:r>
              <a:rPr kumimoji="1" lang="ja-JP" altLang="en-US" sz="2300" b="1" dirty="0">
                <a:solidFill>
                  <a:srgbClr val="0070C0"/>
                </a:solidFill>
              </a:rPr>
              <a:t>土</a:t>
            </a:r>
            <a:r>
              <a:rPr kumimoji="1" lang="en-US" altLang="ja-JP" sz="2300" b="1" dirty="0">
                <a:solidFill>
                  <a:sysClr val="windowText" lastClr="000000"/>
                </a:solidFill>
              </a:rPr>
              <a:t>) 8(</a:t>
            </a:r>
            <a:r>
              <a:rPr kumimoji="1" lang="ja-JP" altLang="en-US" sz="2300" b="1" dirty="0">
                <a:solidFill>
                  <a:srgbClr val="FF0000"/>
                </a:solidFill>
              </a:rPr>
              <a:t>日</a:t>
            </a:r>
            <a:r>
              <a:rPr kumimoji="1" lang="en-US" altLang="ja-JP" sz="2300" b="1" dirty="0">
                <a:solidFill>
                  <a:sysClr val="windowText" lastClr="000000"/>
                </a:solidFill>
              </a:rPr>
              <a:t>)</a:t>
            </a:r>
            <a:r>
              <a:rPr kumimoji="1" lang="ja-JP" altLang="en-US" sz="2300" b="1" dirty="0">
                <a:solidFill>
                  <a:sysClr val="windowText" lastClr="000000"/>
                </a:solidFill>
              </a:rPr>
              <a:t> </a:t>
            </a:r>
            <a:r>
              <a:rPr kumimoji="1" lang="en-US" altLang="ja-JP" sz="2300" b="1" dirty="0">
                <a:solidFill>
                  <a:sysClr val="windowText" lastClr="000000"/>
                </a:solidFill>
              </a:rPr>
              <a:t>14(</a:t>
            </a:r>
            <a:r>
              <a:rPr kumimoji="1" lang="ja-JP" altLang="en-US" sz="2300" b="1" dirty="0">
                <a:solidFill>
                  <a:srgbClr val="0070C0"/>
                </a:solidFill>
              </a:rPr>
              <a:t>土</a:t>
            </a:r>
            <a:r>
              <a:rPr kumimoji="1" lang="en-US" altLang="ja-JP" sz="2300" b="1" dirty="0">
                <a:solidFill>
                  <a:sysClr val="windowText" lastClr="000000"/>
                </a:solidFill>
              </a:rPr>
              <a:t>)</a:t>
            </a:r>
            <a:r>
              <a:rPr kumimoji="1" lang="ja-JP" altLang="en-US" sz="2300" b="1" dirty="0">
                <a:solidFill>
                  <a:sysClr val="windowText" lastClr="000000"/>
                </a:solidFill>
              </a:rPr>
              <a:t> </a:t>
            </a:r>
            <a:r>
              <a:rPr kumimoji="1" lang="en-US" altLang="ja-JP" sz="2300" b="1" dirty="0">
                <a:solidFill>
                  <a:sysClr val="windowText" lastClr="000000"/>
                </a:solidFill>
              </a:rPr>
              <a:t>15(</a:t>
            </a:r>
            <a:r>
              <a:rPr kumimoji="1" lang="ja-JP" altLang="en-US" sz="2300" b="1" dirty="0">
                <a:solidFill>
                  <a:srgbClr val="FF0000"/>
                </a:solidFill>
              </a:rPr>
              <a:t>日</a:t>
            </a:r>
            <a:r>
              <a:rPr kumimoji="1" lang="en-US" altLang="ja-JP" sz="2300" b="1" dirty="0">
                <a:solidFill>
                  <a:sysClr val="windowText" lastClr="000000"/>
                </a:solidFill>
              </a:rPr>
              <a:t>)</a:t>
            </a:r>
          </a:p>
          <a:p>
            <a:r>
              <a:rPr kumimoji="1" lang="ja-JP" altLang="en-US" sz="2400" b="1" dirty="0">
                <a:solidFill>
                  <a:sysClr val="windowText" lastClr="000000"/>
                </a:solidFill>
              </a:rPr>
              <a:t>　　　　　　</a:t>
            </a:r>
            <a:r>
              <a:rPr kumimoji="1" lang="ja-JP" altLang="en-US" sz="2300" b="1" dirty="0">
                <a:solidFill>
                  <a:sysClr val="windowText" lastClr="000000"/>
                </a:solidFill>
              </a:rPr>
              <a:t>中１・２→</a:t>
            </a:r>
            <a:r>
              <a:rPr kumimoji="1" lang="en-US" altLang="ja-JP" sz="2300" b="1" dirty="0">
                <a:solidFill>
                  <a:sysClr val="windowText" lastClr="000000"/>
                </a:solidFill>
              </a:rPr>
              <a:t>11/7(</a:t>
            </a:r>
            <a:r>
              <a:rPr kumimoji="1" lang="ja-JP" altLang="en-US" sz="2300" b="1" dirty="0">
                <a:solidFill>
                  <a:srgbClr val="0070C0"/>
                </a:solidFill>
              </a:rPr>
              <a:t>土</a:t>
            </a:r>
            <a:r>
              <a:rPr kumimoji="1" lang="en-US" altLang="ja-JP" sz="2300" b="1" dirty="0">
                <a:solidFill>
                  <a:sysClr val="windowText" lastClr="000000"/>
                </a:solidFill>
              </a:rPr>
              <a:t>)</a:t>
            </a:r>
            <a:r>
              <a:rPr kumimoji="1" lang="ja-JP" altLang="en-US" sz="2300" b="1" dirty="0">
                <a:solidFill>
                  <a:sysClr val="windowText" lastClr="000000"/>
                </a:solidFill>
              </a:rPr>
              <a:t> </a:t>
            </a:r>
            <a:r>
              <a:rPr kumimoji="1" lang="en-US" altLang="ja-JP" sz="2300" b="1" dirty="0">
                <a:solidFill>
                  <a:sysClr val="windowText" lastClr="000000"/>
                </a:solidFill>
              </a:rPr>
              <a:t>14(</a:t>
            </a:r>
            <a:r>
              <a:rPr kumimoji="1" lang="ja-JP" altLang="en-US" sz="2300" b="1" dirty="0">
                <a:solidFill>
                  <a:srgbClr val="0070C0"/>
                </a:solidFill>
              </a:rPr>
              <a:t>土</a:t>
            </a:r>
            <a:r>
              <a:rPr kumimoji="1" lang="en-US" altLang="ja-JP" sz="2300" b="1" dirty="0">
                <a:solidFill>
                  <a:sysClr val="windowText" lastClr="000000"/>
                </a:solidFill>
              </a:rPr>
              <a:t>) 15(</a:t>
            </a:r>
            <a:r>
              <a:rPr kumimoji="1" lang="ja-JP" altLang="en-US" sz="2300" b="1" dirty="0">
                <a:solidFill>
                  <a:srgbClr val="FF0000"/>
                </a:solidFill>
              </a:rPr>
              <a:t>日</a:t>
            </a:r>
            <a:r>
              <a:rPr kumimoji="1" lang="en-US" altLang="ja-JP" sz="2300" b="1" dirty="0">
                <a:solidFill>
                  <a:sysClr val="windowText" lastClr="000000"/>
                </a:solidFill>
              </a:rPr>
              <a:t>)</a:t>
            </a:r>
            <a:r>
              <a:rPr kumimoji="1" lang="ja-JP" altLang="en-US" sz="2300" b="1" dirty="0">
                <a:solidFill>
                  <a:sysClr val="windowText" lastClr="000000"/>
                </a:solidFill>
              </a:rPr>
              <a:t> </a:t>
            </a:r>
            <a:r>
              <a:rPr kumimoji="1" lang="en-US" altLang="ja-JP" sz="2300" b="1" dirty="0">
                <a:solidFill>
                  <a:sysClr val="windowText" lastClr="000000"/>
                </a:solidFill>
              </a:rPr>
              <a:t>21(</a:t>
            </a:r>
            <a:r>
              <a:rPr kumimoji="1" lang="ja-JP" altLang="en-US" sz="2300" b="1" dirty="0">
                <a:solidFill>
                  <a:srgbClr val="0070C0"/>
                </a:solidFill>
              </a:rPr>
              <a:t>土</a:t>
            </a:r>
            <a:r>
              <a:rPr kumimoji="1" lang="en-US" altLang="ja-JP" sz="2300" b="1" dirty="0">
                <a:solidFill>
                  <a:sysClr val="windowText" lastClr="000000"/>
                </a:solidFill>
              </a:rPr>
              <a:t>)</a:t>
            </a:r>
            <a:r>
              <a:rPr kumimoji="1" lang="ja-JP" altLang="en-US" sz="2300" b="1" dirty="0">
                <a:solidFill>
                  <a:sysClr val="windowText" lastClr="000000"/>
                </a:solidFill>
              </a:rPr>
              <a:t> </a:t>
            </a:r>
            <a:r>
              <a:rPr kumimoji="1" lang="en-US" altLang="ja-JP" sz="2300" b="1" dirty="0">
                <a:solidFill>
                  <a:sysClr val="windowText" lastClr="000000"/>
                </a:solidFill>
              </a:rPr>
              <a:t>22(</a:t>
            </a:r>
            <a:r>
              <a:rPr kumimoji="1" lang="ja-JP" altLang="en-US" sz="2300" b="1" dirty="0">
                <a:solidFill>
                  <a:srgbClr val="FF0000"/>
                </a:solidFill>
              </a:rPr>
              <a:t>日</a:t>
            </a:r>
            <a:r>
              <a:rPr kumimoji="1" lang="en-US" altLang="ja-JP" sz="2300" b="1" dirty="0">
                <a:solidFill>
                  <a:sysClr val="windowText" lastClr="000000"/>
                </a:solidFill>
              </a:rPr>
              <a:t>)</a:t>
            </a:r>
          </a:p>
          <a:p>
            <a:r>
              <a:rPr kumimoji="1" lang="ja-JP" altLang="en-US" sz="2800" b="1" dirty="0">
                <a:solidFill>
                  <a:sysClr val="windowText" lastClr="000000"/>
                </a:solidFill>
              </a:rPr>
              <a:t>　　　    　　　</a:t>
            </a:r>
            <a:r>
              <a:rPr kumimoji="1" lang="ja-JP" altLang="en-US" sz="2400" b="1" dirty="0">
                <a:solidFill>
                  <a:sysClr val="windowText" lastClr="000000"/>
                </a:solidFill>
              </a:rPr>
              <a:t>　</a:t>
            </a:r>
            <a:r>
              <a:rPr kumimoji="1" lang="ja-JP" altLang="en-US" sz="2000" b="1" dirty="0">
                <a:solidFill>
                  <a:srgbClr val="0070C0"/>
                </a:solidFill>
              </a:rPr>
              <a:t>土曜</a:t>
            </a:r>
            <a:r>
              <a:rPr kumimoji="1" lang="ja-JP" altLang="en-US" sz="2000" b="1" dirty="0">
                <a:solidFill>
                  <a:sysClr val="windowText" lastClr="000000"/>
                </a:solidFill>
              </a:rPr>
              <a:t>  </a:t>
            </a:r>
            <a:r>
              <a:rPr kumimoji="1" lang="en-US" altLang="ja-JP" sz="2000" b="1" dirty="0">
                <a:solidFill>
                  <a:sysClr val="windowText" lastClr="000000"/>
                </a:solidFill>
              </a:rPr>
              <a:t>13:00</a:t>
            </a:r>
            <a:r>
              <a:rPr kumimoji="1" lang="ja-JP" altLang="en-US" sz="2000" b="1" dirty="0">
                <a:solidFill>
                  <a:sysClr val="windowText" lastClr="000000"/>
                </a:solidFill>
              </a:rPr>
              <a:t>～</a:t>
            </a:r>
            <a:r>
              <a:rPr kumimoji="1" lang="en-US" altLang="ja-JP" sz="2000" b="1" dirty="0">
                <a:solidFill>
                  <a:sysClr val="windowText" lastClr="000000"/>
                </a:solidFill>
              </a:rPr>
              <a:t>17:00</a:t>
            </a:r>
            <a:r>
              <a:rPr kumimoji="1" lang="ja-JP" altLang="en-US" sz="2000" b="1" dirty="0">
                <a:solidFill>
                  <a:sysClr val="windowText" lastClr="000000"/>
                </a:solidFill>
              </a:rPr>
              <a:t>　</a:t>
            </a:r>
            <a:r>
              <a:rPr kumimoji="1" lang="ja-JP" altLang="en-US" sz="2000" b="1" dirty="0">
                <a:solidFill>
                  <a:srgbClr val="FF0000"/>
                </a:solidFill>
              </a:rPr>
              <a:t>日曜</a:t>
            </a:r>
            <a:r>
              <a:rPr kumimoji="1" lang="ja-JP" altLang="en-US" sz="2000" b="1" dirty="0">
                <a:solidFill>
                  <a:sysClr val="windowText" lastClr="000000"/>
                </a:solidFill>
              </a:rPr>
              <a:t> </a:t>
            </a:r>
            <a:r>
              <a:rPr kumimoji="1" lang="en-US" altLang="ja-JP" sz="2000" b="1" dirty="0">
                <a:solidFill>
                  <a:sysClr val="windowText" lastClr="000000"/>
                </a:solidFill>
              </a:rPr>
              <a:t>9:00</a:t>
            </a:r>
            <a:r>
              <a:rPr kumimoji="1" lang="ja-JP" altLang="en-US" sz="2000" b="1" dirty="0">
                <a:solidFill>
                  <a:sysClr val="windowText" lastClr="000000"/>
                </a:solidFill>
              </a:rPr>
              <a:t>～</a:t>
            </a:r>
            <a:r>
              <a:rPr kumimoji="1" lang="en-US" altLang="ja-JP" sz="2000" b="1" dirty="0">
                <a:solidFill>
                  <a:sysClr val="windowText" lastClr="000000"/>
                </a:solidFill>
              </a:rPr>
              <a:t>17:00</a:t>
            </a:r>
          </a:p>
          <a:p>
            <a:endParaRPr kumimoji="1" lang="en-US" altLang="ja-JP" sz="2400" b="1" dirty="0"/>
          </a:p>
          <a:p>
            <a:r>
              <a:rPr kumimoji="1" lang="ja-JP" altLang="en-US" sz="2400" b="1" dirty="0"/>
              <a:t>　　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　　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　　会　場： ガクセン個別！三里校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　　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　　持ち物： 筆記用具，ノート，学校のワーク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　　　　　　 弁当（日曜のみ），飲み物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　　　　　　　</a:t>
            </a:r>
            <a:r>
              <a:rPr kumimoji="1" lang="en-US" altLang="ja-JP" sz="2000" b="1" dirty="0"/>
              <a:t>※</a:t>
            </a:r>
            <a:r>
              <a:rPr kumimoji="1" lang="ja-JP" altLang="en-US" sz="2000" b="1" dirty="0"/>
              <a:t>日曜は自宅で昼食を取れます。外食は禁止。</a:t>
            </a:r>
            <a:endParaRPr kumimoji="1" lang="en-US" altLang="ja-JP" sz="2000" b="1" dirty="0"/>
          </a:p>
          <a:p>
            <a:endParaRPr kumimoji="1" lang="en-US" altLang="ja-JP" sz="2400" b="1" dirty="0"/>
          </a:p>
          <a:p>
            <a:r>
              <a:rPr kumimoji="1" lang="ja-JP" altLang="en-US" sz="2400" b="1" dirty="0"/>
              <a:t>　　費　用： </a:t>
            </a:r>
            <a:r>
              <a:rPr kumimoji="1" lang="en-US" altLang="ja-JP" sz="2400" b="1" dirty="0"/>
              <a:t>8,000</a:t>
            </a:r>
            <a:r>
              <a:rPr kumimoji="1" lang="ja-JP" altLang="en-US" sz="2400" b="1" dirty="0"/>
              <a:t>円（税別）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　　　　　　　</a:t>
            </a:r>
            <a:r>
              <a:rPr kumimoji="1" lang="en-US" altLang="ja-JP" sz="2000" b="1" dirty="0"/>
              <a:t>※ </a:t>
            </a:r>
            <a:r>
              <a:rPr kumimoji="1" lang="ja-JP" altLang="en-US" sz="2000" b="1" dirty="0"/>
              <a:t>塾生は無料</a:t>
            </a:r>
            <a:endParaRPr kumimoji="1"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C551144-BC7F-4A39-9C91-60DFCDD404B3}"/>
              </a:ext>
            </a:extLst>
          </p:cNvPr>
          <p:cNvSpPr/>
          <p:nvPr/>
        </p:nvSpPr>
        <p:spPr>
          <a:xfrm>
            <a:off x="538186" y="15235201"/>
            <a:ext cx="4624575" cy="1020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C9DF055-0F00-40E0-B99B-3FCF54B78AD6}"/>
              </a:ext>
            </a:extLst>
          </p:cNvPr>
          <p:cNvSpPr txBox="1"/>
          <p:nvPr/>
        </p:nvSpPr>
        <p:spPr>
          <a:xfrm>
            <a:off x="5644593" y="12307941"/>
            <a:ext cx="90281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キリトリ</a:t>
            </a:r>
          </a:p>
        </p:txBody>
      </p:sp>
      <p:pic>
        <p:nvPicPr>
          <p:cNvPr id="16" name="図 15" descr="黒い背景と白い文字&#10;&#10;自動的に生成された説明">
            <a:extLst>
              <a:ext uri="{FF2B5EF4-FFF2-40B4-BE49-F238E27FC236}">
                <a16:creationId xmlns:a16="http://schemas.microsoft.com/office/drawing/2014/main" id="{F1BFCA56-EA00-4105-8777-CE48A2F534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422" y="11108722"/>
            <a:ext cx="1477756" cy="1482331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D7C4D70-09D8-4F9C-9720-B63B0A05BA15}"/>
              </a:ext>
            </a:extLst>
          </p:cNvPr>
          <p:cNvSpPr txBox="1"/>
          <p:nvPr/>
        </p:nvSpPr>
        <p:spPr>
          <a:xfrm>
            <a:off x="538186" y="12952831"/>
            <a:ext cx="5109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陽南中テスト勉強会　参加申込用紙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49F8E94-9C2F-41E5-A2D9-513672210E89}"/>
              </a:ext>
            </a:extLst>
          </p:cNvPr>
          <p:cNvSpPr txBox="1"/>
          <p:nvPr/>
        </p:nvSpPr>
        <p:spPr>
          <a:xfrm>
            <a:off x="9081119" y="7165790"/>
            <a:ext cx="2253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私たちがサポートします！</a:t>
            </a:r>
            <a:endParaRPr lang="en-US" altLang="ja-JP" sz="1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9" name="図 8" descr="人, 屋内, テーブル, 座る が含まれている画像&#10;&#10;自動的に生成された説明">
            <a:extLst>
              <a:ext uri="{FF2B5EF4-FFF2-40B4-BE49-F238E27FC236}">
                <a16:creationId xmlns:a16="http://schemas.microsoft.com/office/drawing/2014/main" id="{F181E102-74F1-46EA-877A-F7D54501BB4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6" t="4721" r="22053" b="13022"/>
          <a:stretch/>
        </p:blipFill>
        <p:spPr>
          <a:xfrm>
            <a:off x="10152989" y="3796870"/>
            <a:ext cx="1118986" cy="1542329"/>
          </a:xfrm>
          <a:prstGeom prst="rect">
            <a:avLst/>
          </a:prstGeom>
        </p:spPr>
      </p:pic>
      <p:pic>
        <p:nvPicPr>
          <p:cNvPr id="11" name="図 10" descr="ネクタイをして座っている男性&#10;&#10;自動的に生成された説明">
            <a:extLst>
              <a:ext uri="{FF2B5EF4-FFF2-40B4-BE49-F238E27FC236}">
                <a16:creationId xmlns:a16="http://schemas.microsoft.com/office/drawing/2014/main" id="{8DE1E292-3797-42CF-B73F-D6B2DBB759D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3" t="400" r="15216"/>
          <a:stretch/>
        </p:blipFill>
        <p:spPr>
          <a:xfrm>
            <a:off x="10071649" y="5502100"/>
            <a:ext cx="1214789" cy="1631890"/>
          </a:xfrm>
          <a:prstGeom prst="rect">
            <a:avLst/>
          </a:prstGeom>
        </p:spPr>
      </p:pic>
      <p:pic>
        <p:nvPicPr>
          <p:cNvPr id="14" name="図 13" descr="ネクタイを締めた少年&#10;&#10;自動的に生成された説明">
            <a:extLst>
              <a:ext uri="{FF2B5EF4-FFF2-40B4-BE49-F238E27FC236}">
                <a16:creationId xmlns:a16="http://schemas.microsoft.com/office/drawing/2014/main" id="{C0FC924F-85D1-4FD0-BF85-EBFB61DC8CF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8" t="5564" r="16398"/>
          <a:stretch/>
        </p:blipFill>
        <p:spPr>
          <a:xfrm>
            <a:off x="8926482" y="5527805"/>
            <a:ext cx="1118986" cy="1577157"/>
          </a:xfrm>
          <a:prstGeom prst="rect">
            <a:avLst/>
          </a:prstGeom>
        </p:spPr>
      </p:pic>
      <p:pic>
        <p:nvPicPr>
          <p:cNvPr id="22" name="図 21" descr="ネクタイを締めた少年&#10;&#10;自動的に生成された説明">
            <a:extLst>
              <a:ext uri="{FF2B5EF4-FFF2-40B4-BE49-F238E27FC236}">
                <a16:creationId xmlns:a16="http://schemas.microsoft.com/office/drawing/2014/main" id="{1BC3B0BC-FDDF-4F15-993F-AE41A81BE59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6" t="1625" r="32017" b="5708"/>
          <a:stretch/>
        </p:blipFill>
        <p:spPr>
          <a:xfrm>
            <a:off x="8920687" y="3796870"/>
            <a:ext cx="1118986" cy="1557006"/>
          </a:xfrm>
          <a:prstGeom prst="rect">
            <a:avLst/>
          </a:prstGeom>
        </p:spPr>
      </p:pic>
      <p:graphicFrame>
        <p:nvGraphicFramePr>
          <p:cNvPr id="28" name="表 5">
            <a:extLst>
              <a:ext uri="{FF2B5EF4-FFF2-40B4-BE49-F238E27FC236}">
                <a16:creationId xmlns:a16="http://schemas.microsoft.com/office/drawing/2014/main" id="{27D8CACD-D1E5-4DCA-9636-DA6718ACF6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339239"/>
              </p:ext>
            </p:extLst>
          </p:nvPr>
        </p:nvGraphicFramePr>
        <p:xfrm>
          <a:off x="858283" y="13660464"/>
          <a:ext cx="10476468" cy="23916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21239">
                  <a:extLst>
                    <a:ext uri="{9D8B030D-6E8A-4147-A177-3AD203B41FA5}">
                      <a16:colId xmlns:a16="http://schemas.microsoft.com/office/drawing/2014/main" val="208234144"/>
                    </a:ext>
                  </a:extLst>
                </a:gridCol>
                <a:gridCol w="4075143">
                  <a:extLst>
                    <a:ext uri="{9D8B030D-6E8A-4147-A177-3AD203B41FA5}">
                      <a16:colId xmlns:a16="http://schemas.microsoft.com/office/drawing/2014/main" val="2164995957"/>
                    </a:ext>
                  </a:extLst>
                </a:gridCol>
                <a:gridCol w="990874">
                  <a:extLst>
                    <a:ext uri="{9D8B030D-6E8A-4147-A177-3AD203B41FA5}">
                      <a16:colId xmlns:a16="http://schemas.microsoft.com/office/drawing/2014/main" val="1472488520"/>
                    </a:ext>
                  </a:extLst>
                </a:gridCol>
                <a:gridCol w="3489212">
                  <a:extLst>
                    <a:ext uri="{9D8B030D-6E8A-4147-A177-3AD203B41FA5}">
                      <a16:colId xmlns:a16="http://schemas.microsoft.com/office/drawing/2014/main" val="669734614"/>
                    </a:ext>
                  </a:extLst>
                </a:gridCol>
              </a:tblGrid>
              <a:tr h="494658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フリガナ</a:t>
                      </a:r>
                      <a:endParaRPr kumimoji="1" lang="en-US" altLang="ja-JP" sz="1400" dirty="0"/>
                    </a:p>
                    <a:p>
                      <a:pPr algn="ctr"/>
                      <a:r>
                        <a:rPr kumimoji="1" lang="ja-JP" altLang="en-US" sz="2000" dirty="0"/>
                        <a:t>氏　名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学年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中１　・　中２　・　中３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0291686"/>
                  </a:ext>
                </a:extLst>
              </a:tr>
              <a:tr h="494658"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TEL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169795"/>
                  </a:ext>
                </a:extLst>
              </a:tr>
              <a:tr h="60985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住　所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312499"/>
                  </a:ext>
                </a:extLst>
              </a:tr>
              <a:tr h="24394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参加日</a:t>
                      </a:r>
                      <a:r>
                        <a:rPr kumimoji="1" lang="en-US" altLang="ja-JP" sz="2000" dirty="0"/>
                        <a:t>(</a:t>
                      </a:r>
                      <a:r>
                        <a:rPr kumimoji="1" lang="ja-JP" altLang="en-US" sz="2000" dirty="0"/>
                        <a:t>中</a:t>
                      </a:r>
                      <a:r>
                        <a:rPr kumimoji="1" lang="en-US" altLang="ja-JP" sz="2000" dirty="0"/>
                        <a:t>3)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</a:rPr>
                        <a:t>10/17(</a:t>
                      </a:r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</a:rPr>
                        <a:t>土</a:t>
                      </a:r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</a:rPr>
                        <a:t> ・</a:t>
                      </a:r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</a:rPr>
                        <a:t>11/7(</a:t>
                      </a:r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</a:rPr>
                        <a:t>土</a:t>
                      </a:r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</a:rPr>
                        <a:t>・</a:t>
                      </a:r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</a:rPr>
                        <a:t> 8(</a:t>
                      </a:r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</a:rPr>
                        <a:t>日</a:t>
                      </a:r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</a:rPr>
                        <a:t>・ </a:t>
                      </a:r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</a:rPr>
                        <a:t>14(</a:t>
                      </a:r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</a:rPr>
                        <a:t>土</a:t>
                      </a:r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</a:rPr>
                        <a:t>・ </a:t>
                      </a:r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</a:rPr>
                        <a:t>15(</a:t>
                      </a:r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</a:rPr>
                        <a:t>日</a:t>
                      </a:r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0116826"/>
                  </a:ext>
                </a:extLst>
              </a:tr>
              <a:tr h="24394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参加日</a:t>
                      </a:r>
                      <a:r>
                        <a:rPr kumimoji="1" lang="en-US" altLang="ja-JP" sz="2000" dirty="0"/>
                        <a:t>(</a:t>
                      </a:r>
                      <a:r>
                        <a:rPr kumimoji="1" lang="ja-JP" altLang="en-US" sz="2000" dirty="0"/>
                        <a:t>中</a:t>
                      </a:r>
                      <a:r>
                        <a:rPr kumimoji="1" lang="en-US" altLang="ja-JP" sz="2000" dirty="0"/>
                        <a:t>1</a:t>
                      </a:r>
                      <a:r>
                        <a:rPr kumimoji="1" lang="ja-JP" altLang="en-US" sz="2000" dirty="0"/>
                        <a:t>・</a:t>
                      </a:r>
                      <a:r>
                        <a:rPr kumimoji="1" lang="en-US" altLang="ja-JP" sz="2000" dirty="0"/>
                        <a:t>2)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</a:rPr>
                        <a:t>11/7(</a:t>
                      </a:r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</a:rPr>
                        <a:t>土</a:t>
                      </a:r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</a:rPr>
                        <a:t> ・</a:t>
                      </a:r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</a:rPr>
                        <a:t>14(</a:t>
                      </a:r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</a:rPr>
                        <a:t>土</a:t>
                      </a:r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</a:rPr>
                        <a:t>・</a:t>
                      </a:r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</a:rPr>
                        <a:t>15(</a:t>
                      </a:r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</a:rPr>
                        <a:t>日</a:t>
                      </a:r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</a:rPr>
                        <a:t>・ </a:t>
                      </a:r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</a:rPr>
                        <a:t>21(</a:t>
                      </a:r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</a:rPr>
                        <a:t>土</a:t>
                      </a:r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</a:rPr>
                        <a:t> ・</a:t>
                      </a:r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</a:rPr>
                        <a:t>22(</a:t>
                      </a:r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</a:rPr>
                        <a:t>日</a:t>
                      </a:r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208992"/>
                  </a:ext>
                </a:extLst>
              </a:tr>
            </a:tbl>
          </a:graphicData>
        </a:graphic>
      </p:graphicFrame>
      <p:sp>
        <p:nvSpPr>
          <p:cNvPr id="30" name="吹き出し: 四角形 29">
            <a:extLst>
              <a:ext uri="{FF2B5EF4-FFF2-40B4-BE49-F238E27FC236}">
                <a16:creationId xmlns:a16="http://schemas.microsoft.com/office/drawing/2014/main" id="{13855C48-F8CA-4F95-8B8A-BEB813A0DD2F}"/>
              </a:ext>
            </a:extLst>
          </p:cNvPr>
          <p:cNvSpPr/>
          <p:nvPr/>
        </p:nvSpPr>
        <p:spPr>
          <a:xfrm>
            <a:off x="5681940" y="10061755"/>
            <a:ext cx="4011353" cy="921780"/>
          </a:xfrm>
          <a:prstGeom prst="wedgeRectCallout">
            <a:avLst>
              <a:gd name="adj1" fmla="val -64173"/>
              <a:gd name="adj2" fmla="val 277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4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1" lang="ja-JP" altLang="en-US" sz="24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先着</a:t>
            </a:r>
            <a:r>
              <a:rPr kumimoji="1" lang="en-US" altLang="ja-JP" sz="24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</a:t>
            </a:r>
            <a:r>
              <a:rPr kumimoji="1" lang="ja-JP" altLang="en-US" sz="24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名様　半額</a:t>
            </a:r>
            <a:r>
              <a:rPr kumimoji="1" lang="en-US" altLang="ja-JP" sz="24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4,000</a:t>
            </a:r>
            <a:r>
              <a:rPr kumimoji="1" lang="ja-JP" altLang="en-US" sz="24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円</a:t>
            </a:r>
            <a:r>
              <a:rPr kumimoji="1" lang="ja-JP" altLang="en-US" sz="14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（税別）</a:t>
            </a:r>
            <a:endParaRPr kumimoji="1" lang="en-US" altLang="ja-JP" sz="24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1" lang="ja-JP" altLang="en-US" sz="24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個別指導４コマ無料</a:t>
            </a:r>
          </a:p>
          <a:p>
            <a:pPr algn="ctr"/>
            <a:endParaRPr kumimoji="1" lang="ja-JP" altLang="en-US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D5DA2F9-0DB7-4EDE-82CF-B4223B0A9328}"/>
              </a:ext>
            </a:extLst>
          </p:cNvPr>
          <p:cNvSpPr txBox="1"/>
          <p:nvPr/>
        </p:nvSpPr>
        <p:spPr>
          <a:xfrm>
            <a:off x="2879501" y="7128238"/>
            <a:ext cx="5134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ガクセン個別では各中学校の定期テスト日に合わせて</a:t>
            </a:r>
            <a:endParaRPr kumimoji="1" lang="en-US" altLang="ja-JP" sz="1600" dirty="0"/>
          </a:p>
          <a:p>
            <a:r>
              <a:rPr kumimoji="1" lang="ja-JP" altLang="en-US" sz="1600" dirty="0"/>
              <a:t>土曜に３回、日曜に２回、テスト勉強会を開催します。</a:t>
            </a:r>
            <a:endParaRPr kumimoji="1" lang="en-US" altLang="ja-JP" sz="1600" b="1" dirty="0"/>
          </a:p>
        </p:txBody>
      </p:sp>
    </p:spTree>
    <p:extLst>
      <p:ext uri="{BB962C8B-B14F-4D97-AF65-F5344CB8AC3E}">
        <p14:creationId xmlns:p14="http://schemas.microsoft.com/office/powerpoint/2010/main" val="2124722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1170</TotalTime>
  <Words>352</Words>
  <Application>Microsoft Office PowerPoint</Application>
  <PresentationFormat>ユーザー設定</PresentationFormat>
  <Paragraphs>43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ＭＳ Ｐゴシック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clover</dc:creator>
  <cp:lastModifiedBy>キタン塾 就労支援</cp:lastModifiedBy>
  <cp:revision>129</cp:revision>
  <cp:lastPrinted>2020-09-07T08:51:13Z</cp:lastPrinted>
  <dcterms:created xsi:type="dcterms:W3CDTF">2019-05-31T07:59:45Z</dcterms:created>
  <dcterms:modified xsi:type="dcterms:W3CDTF">2020-09-18T11:24:54Z</dcterms:modified>
</cp:coreProperties>
</file>