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</p:sldIdLst>
  <p:sldSz cx="12192000" cy="16256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over" initials="c" lastIdx="1" clrIdx="0">
    <p:extLst>
      <p:ext uri="{19B8F6BF-5375-455C-9EA6-DF929625EA0E}">
        <p15:presenceInfo xmlns:p15="http://schemas.microsoft.com/office/powerpoint/2012/main" userId="clo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9BF3"/>
    <a:srgbClr val="E7BEF7"/>
    <a:srgbClr val="E9BEF0"/>
    <a:srgbClr val="DFA1E9"/>
    <a:srgbClr val="E4B1ED"/>
    <a:srgbClr val="DA92E6"/>
    <a:srgbClr val="E593E1"/>
    <a:srgbClr val="E395B1"/>
    <a:srgbClr val="DA82BD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inimized">
    <p:restoredLeft sz="0" autoAdjust="0"/>
    <p:restoredTop sz="0" autoAdjust="0"/>
  </p:normalViewPr>
  <p:slideViewPr>
    <p:cSldViewPr snapToGrid="0" showGuides="1">
      <p:cViewPr varScale="1">
        <p:scale>
          <a:sx n="11" d="100"/>
          <a:sy n="11" d="100"/>
        </p:scale>
        <p:origin x="4110" y="42"/>
      </p:cViewPr>
      <p:guideLst>
        <p:guide orient="horz"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A1E6-3741-4741-B7F0-10C98811A7EE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A472-3B5F-4104-9B20-8DC7508F3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1911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A1E6-3741-4741-B7F0-10C98811A7EE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A472-3B5F-4104-9B20-8DC7508F3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935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A1E6-3741-4741-B7F0-10C98811A7EE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A472-3B5F-4104-9B20-8DC7508F3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3561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A1E6-3741-4741-B7F0-10C98811A7EE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A472-3B5F-4104-9B20-8DC7508F3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8326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A1E6-3741-4741-B7F0-10C98811A7EE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A472-3B5F-4104-9B20-8DC7508F3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36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A1E6-3741-4741-B7F0-10C98811A7EE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A472-3B5F-4104-9B20-8DC7508F3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579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A1E6-3741-4741-B7F0-10C98811A7EE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A472-3B5F-4104-9B20-8DC7508F3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925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A1E6-3741-4741-B7F0-10C98811A7EE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A472-3B5F-4104-9B20-8DC7508F3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34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A1E6-3741-4741-B7F0-10C98811A7EE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A472-3B5F-4104-9B20-8DC7508F3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3484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A1E6-3741-4741-B7F0-10C98811A7EE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A472-3B5F-4104-9B20-8DC7508F3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91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A1E6-3741-4741-B7F0-10C98811A7EE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A472-3B5F-4104-9B20-8DC7508F3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951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5A1E6-3741-4741-B7F0-10C98811A7EE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2A472-3B5F-4104-9B20-8DC7508F3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23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17A81E3-4EF0-4214-ABEF-73C298382A66}"/>
              </a:ext>
            </a:extLst>
          </p:cNvPr>
          <p:cNvSpPr/>
          <p:nvPr/>
        </p:nvSpPr>
        <p:spPr>
          <a:xfrm>
            <a:off x="0" y="-2"/>
            <a:ext cx="12191999" cy="126001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" name="図 7" descr="物体 が含まれている画像&#10;&#10;自動的に生成された説明">
            <a:extLst>
              <a:ext uri="{FF2B5EF4-FFF2-40B4-BE49-F238E27FC236}">
                <a16:creationId xmlns:a16="http://schemas.microsoft.com/office/drawing/2014/main" id="{1807837A-FCA8-4F2B-B087-451D46645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083" y="317985"/>
            <a:ext cx="2541762" cy="80456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6CBB5BC-BC61-42D8-ADFB-0CDC43857C8D}"/>
              </a:ext>
            </a:extLst>
          </p:cNvPr>
          <p:cNvSpPr txBox="1"/>
          <p:nvPr/>
        </p:nvSpPr>
        <p:spPr>
          <a:xfrm>
            <a:off x="-83678" y="691817"/>
            <a:ext cx="12192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chemeClr val="bg1"/>
                </a:solidFill>
              </a:rPr>
              <a:t>学校別カリキュラム</a:t>
            </a:r>
            <a:endParaRPr kumimoji="1" lang="en-US" altLang="ja-JP" sz="3600" b="1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7200" b="1" dirty="0">
                <a:solidFill>
                  <a:schemeClr val="bg1"/>
                </a:solidFill>
              </a:rPr>
              <a:t>岐大附属中 テスト勉強会</a:t>
            </a:r>
            <a:endParaRPr kumimoji="1" lang="en-US" altLang="ja-JP" sz="7200" b="1" dirty="0">
              <a:solidFill>
                <a:schemeClr val="bg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C551144-BC7F-4A39-9C91-60DFCDD404B3}"/>
              </a:ext>
            </a:extLst>
          </p:cNvPr>
          <p:cNvSpPr/>
          <p:nvPr/>
        </p:nvSpPr>
        <p:spPr>
          <a:xfrm>
            <a:off x="538186" y="15235201"/>
            <a:ext cx="4624575" cy="1020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53E37B5-1BEC-4BCB-914F-3A3259988CD6}"/>
              </a:ext>
            </a:extLst>
          </p:cNvPr>
          <p:cNvSpPr txBox="1"/>
          <p:nvPr/>
        </p:nvSpPr>
        <p:spPr>
          <a:xfrm>
            <a:off x="8116825" y="7060561"/>
            <a:ext cx="3579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私たち専任講師がサポートします！</a:t>
            </a:r>
            <a:endParaRPr lang="en-US" altLang="ja-JP" sz="1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072D3E7E-7E36-4BE3-8A4B-CFB4194C7397}"/>
              </a:ext>
            </a:extLst>
          </p:cNvPr>
          <p:cNvGrpSpPr/>
          <p:nvPr/>
        </p:nvGrpSpPr>
        <p:grpSpPr>
          <a:xfrm>
            <a:off x="793749" y="2768700"/>
            <a:ext cx="10731501" cy="8386911"/>
            <a:chOff x="793749" y="2349600"/>
            <a:chExt cx="10731501" cy="8576107"/>
          </a:xfrm>
        </p:grpSpPr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D8923A64-FC9E-4484-AD99-E5216CC68FC5}"/>
                </a:ext>
              </a:extLst>
            </p:cNvPr>
            <p:cNvSpPr txBox="1"/>
            <p:nvPr/>
          </p:nvSpPr>
          <p:spPr>
            <a:xfrm>
              <a:off x="793749" y="2349600"/>
              <a:ext cx="10731501" cy="8576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kumimoji="1" lang="en-US" altLang="ja-JP" sz="3200" b="1" dirty="0">
                <a:solidFill>
                  <a:srgbClr val="FF0000"/>
                </a:solidFill>
              </a:endParaRPr>
            </a:p>
            <a:p>
              <a:r>
                <a:rPr kumimoji="1" lang="ja-JP" altLang="en-US" sz="3200" b="1" dirty="0">
                  <a:solidFill>
                    <a:srgbClr val="FF0000"/>
                  </a:solidFill>
                </a:rPr>
                <a:t>　岐大附属  </a:t>
              </a:r>
              <a:r>
                <a:rPr kumimoji="1" lang="ja-JP" altLang="en-US" sz="2400" b="1" dirty="0">
                  <a:solidFill>
                    <a:srgbClr val="FF0000"/>
                  </a:solidFill>
                </a:rPr>
                <a:t>中学</a:t>
              </a:r>
              <a:endParaRPr kumimoji="1" lang="en-US" altLang="ja-JP" sz="2400" b="1" dirty="0">
                <a:solidFill>
                  <a:sysClr val="windowText" lastClr="000000"/>
                </a:solidFill>
              </a:endParaRPr>
            </a:p>
            <a:p>
              <a:endParaRPr kumimoji="1" lang="en-US" altLang="ja-JP" sz="2400" b="1" dirty="0">
                <a:solidFill>
                  <a:sysClr val="windowText" lastClr="000000"/>
                </a:solidFill>
              </a:endParaRPr>
            </a:p>
            <a:p>
              <a:r>
                <a:rPr kumimoji="1" lang="ja-JP" altLang="en-US" sz="2400" b="1" dirty="0">
                  <a:solidFill>
                    <a:sysClr val="windowText" lastClr="000000"/>
                  </a:solidFill>
                </a:rPr>
                <a:t>　　科　目：　英・数・理・社・国</a:t>
              </a:r>
              <a:endParaRPr kumimoji="1" lang="en-US" altLang="ja-JP" sz="2400" b="1" dirty="0">
                <a:solidFill>
                  <a:sysClr val="windowText" lastClr="000000"/>
                </a:solidFill>
              </a:endParaRPr>
            </a:p>
            <a:p>
              <a:endParaRPr kumimoji="1" lang="en-US" altLang="ja-JP" sz="2400" b="1" dirty="0">
                <a:solidFill>
                  <a:sysClr val="windowText" lastClr="000000"/>
                </a:solidFill>
              </a:endParaRPr>
            </a:p>
            <a:p>
              <a:r>
                <a:rPr kumimoji="1" lang="ja-JP" altLang="en-US" sz="2400" b="1" dirty="0">
                  <a:solidFill>
                    <a:sysClr val="windowText" lastClr="000000"/>
                  </a:solidFill>
                </a:rPr>
                <a:t>　　内　容：　後期中間テストの全範囲の対策勉強</a:t>
              </a:r>
              <a:endParaRPr kumimoji="1" lang="en-US" altLang="ja-JP" sz="2400" b="1" dirty="0">
                <a:solidFill>
                  <a:sysClr val="windowText" lastClr="000000"/>
                </a:solidFill>
              </a:endParaRPr>
            </a:p>
            <a:p>
              <a:r>
                <a:rPr kumimoji="1" lang="ja-JP" altLang="en-US" sz="2400" b="1" dirty="0">
                  <a:solidFill>
                    <a:sysClr val="windowText" lastClr="000000"/>
                  </a:solidFill>
                </a:rPr>
                <a:t>　　　　　　　　</a:t>
              </a:r>
              <a:r>
                <a:rPr kumimoji="1" lang="ja-JP" altLang="en-US" b="1" dirty="0">
                  <a:solidFill>
                    <a:sysClr val="windowText" lastClr="000000"/>
                  </a:solidFill>
                </a:rPr>
                <a:t>中３→</a:t>
              </a:r>
              <a:r>
                <a:rPr kumimoji="1" lang="en-US" altLang="ja-JP" b="1" dirty="0">
                  <a:solidFill>
                    <a:sysClr val="windowText" lastClr="000000"/>
                  </a:solidFill>
                </a:rPr>
                <a:t>11/11(</a:t>
              </a:r>
              <a:r>
                <a:rPr kumimoji="1" lang="ja-JP" altLang="en-US" b="1" dirty="0">
                  <a:solidFill>
                    <a:sysClr val="windowText" lastClr="000000"/>
                  </a:solidFill>
                </a:rPr>
                <a:t>水</a:t>
              </a:r>
              <a:r>
                <a:rPr kumimoji="1" lang="en-US" altLang="ja-JP" b="1" dirty="0">
                  <a:solidFill>
                    <a:sysClr val="windowText" lastClr="000000"/>
                  </a:solidFill>
                </a:rPr>
                <a:t>)  </a:t>
              </a:r>
              <a:r>
                <a:rPr kumimoji="1" lang="ja-JP" altLang="en-US" b="1" dirty="0">
                  <a:solidFill>
                    <a:sysClr val="windowText" lastClr="000000"/>
                  </a:solidFill>
                </a:rPr>
                <a:t>実施　中１・２→</a:t>
              </a:r>
              <a:r>
                <a:rPr kumimoji="1" lang="en-US" altLang="ja-JP" b="1" dirty="0">
                  <a:solidFill>
                    <a:sysClr val="windowText" lastClr="000000"/>
                  </a:solidFill>
                </a:rPr>
                <a:t>11/19(</a:t>
              </a:r>
              <a:r>
                <a:rPr kumimoji="1" lang="ja-JP" altLang="en-US" b="1" dirty="0">
                  <a:solidFill>
                    <a:sysClr val="windowText" lastClr="000000"/>
                  </a:solidFill>
                </a:rPr>
                <a:t>木</a:t>
              </a:r>
              <a:r>
                <a:rPr kumimoji="1" lang="en-US" altLang="ja-JP" b="1" dirty="0">
                  <a:solidFill>
                    <a:sysClr val="windowText" lastClr="000000"/>
                  </a:solidFill>
                </a:rPr>
                <a:t>)</a:t>
              </a:r>
              <a:r>
                <a:rPr kumimoji="1" lang="ja-JP" altLang="en-US" b="1" dirty="0">
                  <a:solidFill>
                    <a:sysClr val="windowText" lastClr="000000"/>
                  </a:solidFill>
                </a:rPr>
                <a:t>実施　</a:t>
              </a:r>
              <a:endParaRPr kumimoji="1" lang="en-US" altLang="ja-JP" b="1" dirty="0">
                <a:solidFill>
                  <a:sysClr val="windowText" lastClr="000000"/>
                </a:solidFill>
              </a:endParaRPr>
            </a:p>
            <a:p>
              <a:endParaRPr kumimoji="1" lang="en-US" altLang="ja-JP" sz="2000" b="1" dirty="0">
                <a:solidFill>
                  <a:sysClr val="windowText" lastClr="000000"/>
                </a:solidFill>
              </a:endParaRPr>
            </a:p>
            <a:p>
              <a:r>
                <a:rPr kumimoji="1" lang="ja-JP" altLang="en-US" sz="2400" b="1" dirty="0">
                  <a:solidFill>
                    <a:sysClr val="windowText" lastClr="000000"/>
                  </a:solidFill>
                </a:rPr>
                <a:t>　　日　時：　   </a:t>
              </a:r>
              <a:r>
                <a:rPr kumimoji="1" lang="ja-JP" altLang="en-US" sz="2300" b="1" dirty="0">
                  <a:solidFill>
                    <a:sysClr val="windowText" lastClr="000000"/>
                  </a:solidFill>
                </a:rPr>
                <a:t>中３→ </a:t>
              </a:r>
              <a:r>
                <a:rPr kumimoji="1" lang="en-US" altLang="ja-JP" sz="2300" b="1" dirty="0">
                  <a:solidFill>
                    <a:sysClr val="windowText" lastClr="000000"/>
                  </a:solidFill>
                </a:rPr>
                <a:t>10/10(</a:t>
              </a:r>
              <a:r>
                <a:rPr kumimoji="1" lang="ja-JP" altLang="en-US" sz="2300" b="1" dirty="0">
                  <a:solidFill>
                    <a:srgbClr val="0070C0"/>
                  </a:solidFill>
                </a:rPr>
                <a:t>土</a:t>
              </a:r>
              <a:r>
                <a:rPr kumimoji="1" lang="en-US" altLang="ja-JP" sz="2300" b="1" dirty="0">
                  <a:solidFill>
                    <a:srgbClr val="0070C0"/>
                  </a:solidFill>
                </a:rPr>
                <a:t>)</a:t>
              </a:r>
              <a:r>
                <a:rPr kumimoji="1" lang="en-US" altLang="ja-JP" sz="2300" b="1" dirty="0">
                  <a:solidFill>
                    <a:sysClr val="windowText" lastClr="000000"/>
                  </a:solidFill>
                </a:rPr>
                <a:t> 17(</a:t>
              </a:r>
              <a:r>
                <a:rPr kumimoji="1" lang="ja-JP" altLang="en-US" sz="2300" b="1" dirty="0">
                  <a:solidFill>
                    <a:srgbClr val="0070C0"/>
                  </a:solidFill>
                </a:rPr>
                <a:t>土</a:t>
              </a:r>
              <a:r>
                <a:rPr kumimoji="1" lang="en-US" altLang="ja-JP" sz="2300" b="1" dirty="0">
                  <a:solidFill>
                    <a:sysClr val="windowText" lastClr="000000"/>
                  </a:solidFill>
                </a:rPr>
                <a:t>)  11/1(</a:t>
              </a:r>
              <a:r>
                <a:rPr kumimoji="1" lang="ja-JP" altLang="en-US" sz="2300" b="1" dirty="0">
                  <a:solidFill>
                    <a:srgbClr val="FF0000"/>
                  </a:solidFill>
                </a:rPr>
                <a:t>日</a:t>
              </a:r>
              <a:r>
                <a:rPr kumimoji="1" lang="en-US" altLang="ja-JP" sz="2300" b="1" dirty="0">
                  <a:solidFill>
                    <a:sysClr val="windowText" lastClr="000000"/>
                  </a:solidFill>
                </a:rPr>
                <a:t>)</a:t>
              </a:r>
              <a:r>
                <a:rPr kumimoji="1" lang="ja-JP" altLang="en-US" sz="2300" b="1" dirty="0">
                  <a:solidFill>
                    <a:sysClr val="windowText" lastClr="000000"/>
                  </a:solidFill>
                </a:rPr>
                <a:t> </a:t>
              </a:r>
              <a:r>
                <a:rPr kumimoji="1" lang="en-US" altLang="ja-JP" sz="2300" b="1" dirty="0">
                  <a:solidFill>
                    <a:sysClr val="windowText" lastClr="000000"/>
                  </a:solidFill>
                </a:rPr>
                <a:t>7(</a:t>
              </a:r>
              <a:r>
                <a:rPr kumimoji="1" lang="ja-JP" altLang="en-US" sz="2300" b="1" dirty="0">
                  <a:solidFill>
                    <a:srgbClr val="0070C0"/>
                  </a:solidFill>
                </a:rPr>
                <a:t>土</a:t>
              </a:r>
              <a:r>
                <a:rPr kumimoji="1" lang="en-US" altLang="ja-JP" sz="2300" b="1" dirty="0">
                  <a:solidFill>
                    <a:sysClr val="windowText" lastClr="000000"/>
                  </a:solidFill>
                </a:rPr>
                <a:t>)</a:t>
              </a:r>
              <a:r>
                <a:rPr kumimoji="1" lang="ja-JP" altLang="en-US" sz="2300" b="1" dirty="0">
                  <a:solidFill>
                    <a:sysClr val="windowText" lastClr="000000"/>
                  </a:solidFill>
                </a:rPr>
                <a:t> </a:t>
              </a:r>
              <a:r>
                <a:rPr kumimoji="1" lang="en-US" altLang="ja-JP" sz="2300" b="1" dirty="0">
                  <a:solidFill>
                    <a:sysClr val="windowText" lastClr="000000"/>
                  </a:solidFill>
                </a:rPr>
                <a:t>8(</a:t>
              </a:r>
              <a:r>
                <a:rPr kumimoji="1" lang="ja-JP" altLang="en-US" sz="2300" b="1" dirty="0">
                  <a:solidFill>
                    <a:srgbClr val="FF0000"/>
                  </a:solidFill>
                </a:rPr>
                <a:t>日</a:t>
              </a:r>
              <a:r>
                <a:rPr kumimoji="1" lang="en-US" altLang="ja-JP" sz="2300" b="1" dirty="0">
                  <a:solidFill>
                    <a:sysClr val="windowText" lastClr="000000"/>
                  </a:solidFill>
                </a:rPr>
                <a:t>)</a:t>
              </a:r>
            </a:p>
            <a:p>
              <a:r>
                <a:rPr kumimoji="1" lang="ja-JP" altLang="en-US" sz="2300" b="1" dirty="0">
                  <a:solidFill>
                    <a:sysClr val="windowText" lastClr="000000"/>
                  </a:solidFill>
                </a:rPr>
                <a:t>　　　　　　中１・２→ </a:t>
              </a:r>
              <a:r>
                <a:rPr kumimoji="1" lang="en-US" altLang="ja-JP" sz="2300" b="1" dirty="0">
                  <a:solidFill>
                    <a:sysClr val="windowText" lastClr="000000"/>
                  </a:solidFill>
                </a:rPr>
                <a:t>10/31(</a:t>
              </a:r>
              <a:r>
                <a:rPr kumimoji="1" lang="ja-JP" altLang="en-US" sz="2300" b="1" dirty="0">
                  <a:solidFill>
                    <a:srgbClr val="0070C0"/>
                  </a:solidFill>
                </a:rPr>
                <a:t>土</a:t>
              </a:r>
              <a:r>
                <a:rPr kumimoji="1" lang="en-US" altLang="ja-JP" sz="2300" b="1" dirty="0">
                  <a:solidFill>
                    <a:sysClr val="windowText" lastClr="000000"/>
                  </a:solidFill>
                </a:rPr>
                <a:t>) 11/7(</a:t>
              </a:r>
              <a:r>
                <a:rPr kumimoji="1" lang="ja-JP" altLang="en-US" sz="2300" b="1" dirty="0">
                  <a:solidFill>
                    <a:srgbClr val="0070C0"/>
                  </a:solidFill>
                </a:rPr>
                <a:t>土</a:t>
              </a:r>
              <a:r>
                <a:rPr kumimoji="1" lang="en-US" altLang="ja-JP" sz="2300" b="1" dirty="0">
                  <a:solidFill>
                    <a:sysClr val="windowText" lastClr="000000"/>
                  </a:solidFill>
                </a:rPr>
                <a:t>) 8(</a:t>
              </a:r>
              <a:r>
                <a:rPr kumimoji="1" lang="ja-JP" altLang="en-US" sz="2300" b="1" dirty="0">
                  <a:solidFill>
                    <a:srgbClr val="FF0000"/>
                  </a:solidFill>
                </a:rPr>
                <a:t>日</a:t>
              </a:r>
              <a:r>
                <a:rPr kumimoji="1" lang="en-US" altLang="ja-JP" sz="2300" b="1" dirty="0">
                  <a:solidFill>
                    <a:sysClr val="windowText" lastClr="000000"/>
                  </a:solidFill>
                </a:rPr>
                <a:t>)</a:t>
              </a:r>
              <a:r>
                <a:rPr kumimoji="1" lang="ja-JP" altLang="en-US" sz="2300" b="1" dirty="0">
                  <a:solidFill>
                    <a:sysClr val="windowText" lastClr="000000"/>
                  </a:solidFill>
                </a:rPr>
                <a:t> </a:t>
              </a:r>
              <a:r>
                <a:rPr kumimoji="1" lang="en-US" altLang="ja-JP" sz="2300" b="1" dirty="0">
                  <a:solidFill>
                    <a:sysClr val="windowText" lastClr="000000"/>
                  </a:solidFill>
                </a:rPr>
                <a:t>14(</a:t>
              </a:r>
              <a:r>
                <a:rPr kumimoji="1" lang="ja-JP" altLang="en-US" sz="2300" b="1" dirty="0">
                  <a:solidFill>
                    <a:srgbClr val="0070C0"/>
                  </a:solidFill>
                </a:rPr>
                <a:t>土</a:t>
              </a:r>
              <a:r>
                <a:rPr kumimoji="1" lang="en-US" altLang="ja-JP" sz="2300" b="1" dirty="0">
                  <a:solidFill>
                    <a:sysClr val="windowText" lastClr="000000"/>
                  </a:solidFill>
                </a:rPr>
                <a:t>)</a:t>
              </a:r>
              <a:r>
                <a:rPr kumimoji="1" lang="ja-JP" altLang="en-US" sz="2300" b="1" dirty="0">
                  <a:solidFill>
                    <a:sysClr val="windowText" lastClr="000000"/>
                  </a:solidFill>
                </a:rPr>
                <a:t> </a:t>
              </a:r>
              <a:r>
                <a:rPr kumimoji="1" lang="en-US" altLang="ja-JP" sz="2300" b="1" dirty="0">
                  <a:solidFill>
                    <a:sysClr val="windowText" lastClr="000000"/>
                  </a:solidFill>
                </a:rPr>
                <a:t>15(</a:t>
              </a:r>
              <a:r>
                <a:rPr kumimoji="1" lang="ja-JP" altLang="en-US" sz="2300" b="1" dirty="0">
                  <a:solidFill>
                    <a:srgbClr val="FF0000"/>
                  </a:solidFill>
                </a:rPr>
                <a:t>日</a:t>
              </a:r>
              <a:r>
                <a:rPr kumimoji="1" lang="en-US" altLang="ja-JP" sz="2300" b="1" dirty="0">
                  <a:solidFill>
                    <a:sysClr val="windowText" lastClr="000000"/>
                  </a:solidFill>
                </a:rPr>
                <a:t>)</a:t>
              </a:r>
            </a:p>
            <a:p>
              <a:r>
                <a:rPr kumimoji="1" lang="ja-JP" altLang="en-US" sz="2400" b="1" dirty="0">
                  <a:solidFill>
                    <a:sysClr val="windowText" lastClr="000000"/>
                  </a:solidFill>
                </a:rPr>
                <a:t>　　　      　　　 　</a:t>
              </a:r>
              <a:r>
                <a:rPr kumimoji="1" lang="ja-JP" altLang="en-US" sz="2000" b="1" dirty="0">
                  <a:solidFill>
                    <a:srgbClr val="0070C0"/>
                  </a:solidFill>
                </a:rPr>
                <a:t>土曜</a:t>
              </a:r>
              <a:r>
                <a:rPr kumimoji="1" lang="ja-JP" altLang="en-US" sz="2000" b="1" dirty="0">
                  <a:solidFill>
                    <a:sysClr val="windowText" lastClr="000000"/>
                  </a:solidFill>
                </a:rPr>
                <a:t>  </a:t>
              </a:r>
              <a:r>
                <a:rPr kumimoji="1" lang="en-US" altLang="ja-JP" sz="2000" b="1" dirty="0">
                  <a:solidFill>
                    <a:sysClr val="windowText" lastClr="000000"/>
                  </a:solidFill>
                </a:rPr>
                <a:t>13:00</a:t>
              </a:r>
              <a:r>
                <a:rPr kumimoji="1" lang="ja-JP" altLang="en-US" sz="2000" b="1" dirty="0">
                  <a:solidFill>
                    <a:sysClr val="windowText" lastClr="000000"/>
                  </a:solidFill>
                </a:rPr>
                <a:t>～</a:t>
              </a:r>
              <a:r>
                <a:rPr kumimoji="1" lang="en-US" altLang="ja-JP" sz="2000" b="1" dirty="0">
                  <a:solidFill>
                    <a:sysClr val="windowText" lastClr="000000"/>
                  </a:solidFill>
                </a:rPr>
                <a:t>17:00</a:t>
              </a:r>
              <a:r>
                <a:rPr kumimoji="1" lang="ja-JP" altLang="en-US" sz="2000" b="1" dirty="0">
                  <a:solidFill>
                    <a:sysClr val="windowText" lastClr="000000"/>
                  </a:solidFill>
                </a:rPr>
                <a:t>　</a:t>
              </a:r>
              <a:r>
                <a:rPr kumimoji="1" lang="ja-JP" altLang="en-US" sz="2000" b="1" dirty="0">
                  <a:solidFill>
                    <a:srgbClr val="FF0000"/>
                  </a:solidFill>
                </a:rPr>
                <a:t>日曜</a:t>
              </a:r>
              <a:r>
                <a:rPr kumimoji="1" lang="ja-JP" altLang="en-US" sz="2000" b="1" dirty="0">
                  <a:solidFill>
                    <a:sysClr val="windowText" lastClr="000000"/>
                  </a:solidFill>
                </a:rPr>
                <a:t> </a:t>
              </a:r>
              <a:r>
                <a:rPr kumimoji="1" lang="en-US" altLang="ja-JP" sz="2000" b="1" dirty="0">
                  <a:solidFill>
                    <a:sysClr val="windowText" lastClr="000000"/>
                  </a:solidFill>
                </a:rPr>
                <a:t>9:00</a:t>
              </a:r>
              <a:r>
                <a:rPr kumimoji="1" lang="ja-JP" altLang="en-US" sz="2000" b="1" dirty="0">
                  <a:solidFill>
                    <a:sysClr val="windowText" lastClr="000000"/>
                  </a:solidFill>
                </a:rPr>
                <a:t>～</a:t>
              </a:r>
              <a:r>
                <a:rPr kumimoji="1" lang="en-US" altLang="ja-JP" sz="2000" b="1" dirty="0">
                  <a:solidFill>
                    <a:sysClr val="windowText" lastClr="000000"/>
                  </a:solidFill>
                </a:rPr>
                <a:t>17:00</a:t>
              </a:r>
            </a:p>
            <a:p>
              <a:endParaRPr kumimoji="1" lang="en-US" altLang="ja-JP" sz="2400" b="1" dirty="0"/>
            </a:p>
            <a:p>
              <a:r>
                <a:rPr kumimoji="1" lang="ja-JP" altLang="en-US" sz="2400" b="1" dirty="0"/>
                <a:t>　　</a:t>
              </a:r>
              <a:endParaRPr kumimoji="1" lang="en-US" altLang="ja-JP" sz="2400" b="1" dirty="0"/>
            </a:p>
            <a:p>
              <a:r>
                <a:rPr kumimoji="1" lang="ja-JP" altLang="en-US" sz="2400" b="1" dirty="0"/>
                <a:t>　　</a:t>
              </a:r>
              <a:endParaRPr kumimoji="1" lang="en-US" altLang="ja-JP" sz="2400" b="1" dirty="0"/>
            </a:p>
            <a:p>
              <a:r>
                <a:rPr kumimoji="1" lang="ja-JP" altLang="en-US" sz="2400" b="1" dirty="0"/>
                <a:t>　　会　場：　ガクセン個別！岐阜駅南口校</a:t>
              </a:r>
              <a:endParaRPr kumimoji="1" lang="en-US" altLang="ja-JP" sz="2400" b="1" dirty="0"/>
            </a:p>
            <a:p>
              <a:r>
                <a:rPr kumimoji="1" lang="ja-JP" altLang="en-US" sz="2400" b="1" dirty="0"/>
                <a:t>　　</a:t>
              </a:r>
              <a:endParaRPr kumimoji="1" lang="en-US" altLang="ja-JP" sz="2400" b="1" dirty="0"/>
            </a:p>
            <a:p>
              <a:r>
                <a:rPr kumimoji="1" lang="ja-JP" altLang="en-US" sz="2400" b="1" dirty="0"/>
                <a:t>　　持ち物：　筆記用具，ノート，学校のワーク</a:t>
              </a:r>
              <a:endParaRPr kumimoji="1" lang="en-US" altLang="ja-JP" sz="2400" b="1" dirty="0"/>
            </a:p>
            <a:p>
              <a:r>
                <a:rPr kumimoji="1" lang="ja-JP" altLang="en-US" sz="2400" b="1" dirty="0"/>
                <a:t>　　　　　　　弁当（日曜のみ），飲み物</a:t>
              </a:r>
              <a:endParaRPr kumimoji="1" lang="en-US" altLang="ja-JP" sz="2400" b="1" dirty="0"/>
            </a:p>
            <a:p>
              <a:r>
                <a:rPr kumimoji="1" lang="ja-JP" altLang="en-US" sz="2400" b="1" dirty="0"/>
                <a:t>　　　　　　　　</a:t>
              </a:r>
              <a:r>
                <a:rPr kumimoji="1" lang="en-US" altLang="ja-JP" sz="2000" b="1" dirty="0"/>
                <a:t>※</a:t>
              </a:r>
              <a:r>
                <a:rPr kumimoji="1" lang="ja-JP" altLang="en-US" sz="2000" b="1" dirty="0"/>
                <a:t>日曜は自宅で昼食を取れます。外食は禁止。</a:t>
              </a:r>
              <a:endParaRPr kumimoji="1" lang="en-US" altLang="ja-JP" sz="2000" b="1" dirty="0"/>
            </a:p>
            <a:p>
              <a:endParaRPr kumimoji="1" lang="en-US" altLang="ja-JP" sz="2400" b="1" dirty="0"/>
            </a:p>
            <a:p>
              <a:r>
                <a:rPr kumimoji="1" lang="ja-JP" altLang="en-US" sz="2400" b="1" dirty="0"/>
                <a:t>　　費　用：　</a:t>
              </a:r>
              <a:r>
                <a:rPr kumimoji="1" lang="en-US" altLang="ja-JP" sz="2400" b="1" dirty="0"/>
                <a:t>8,000</a:t>
              </a:r>
              <a:r>
                <a:rPr kumimoji="1" lang="ja-JP" altLang="en-US" sz="2400" b="1" dirty="0"/>
                <a:t>円（税別）</a:t>
              </a:r>
              <a:endParaRPr kumimoji="1" lang="en-US" altLang="ja-JP" sz="2400" b="1" dirty="0"/>
            </a:p>
            <a:p>
              <a:r>
                <a:rPr kumimoji="1" lang="ja-JP" altLang="en-US" sz="2400" b="1" dirty="0"/>
                <a:t>　　　　　　　　</a:t>
              </a:r>
              <a:r>
                <a:rPr kumimoji="1" lang="en-US" altLang="ja-JP" sz="2000" b="1" dirty="0"/>
                <a:t>※ </a:t>
              </a:r>
              <a:r>
                <a:rPr kumimoji="1" lang="ja-JP" altLang="en-US" sz="2000" b="1" dirty="0"/>
                <a:t>塾生は無料</a:t>
              </a:r>
              <a:endParaRPr kumimoji="1" lang="en-US" altLang="ja-JP" sz="2000" b="1" dirty="0">
                <a:solidFill>
                  <a:srgbClr val="FF0000"/>
                </a:solidFill>
              </a:endParaRPr>
            </a:p>
          </p:txBody>
        </p:sp>
        <p:pic>
          <p:nvPicPr>
            <p:cNvPr id="5" name="図 4" descr="人, 屋内, テーブル, 座る が含まれている画像&#10;&#10;自動的に生成された説明">
              <a:extLst>
                <a:ext uri="{FF2B5EF4-FFF2-40B4-BE49-F238E27FC236}">
                  <a16:creationId xmlns:a16="http://schemas.microsoft.com/office/drawing/2014/main" id="{09A4DA06-CEEA-466D-BAAC-079ECE3198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76" t="4807" r="18305" b="13022"/>
            <a:stretch/>
          </p:blipFill>
          <p:spPr>
            <a:xfrm>
              <a:off x="10254589" y="3654921"/>
              <a:ext cx="1214789" cy="1575472"/>
            </a:xfrm>
            <a:prstGeom prst="rect">
              <a:avLst/>
            </a:prstGeom>
          </p:spPr>
        </p:pic>
        <p:pic>
          <p:nvPicPr>
            <p:cNvPr id="15" name="図 14" descr="ネクタイをして座っている男性&#10;&#10;自動的に生成された説明">
              <a:extLst>
                <a:ext uri="{FF2B5EF4-FFF2-40B4-BE49-F238E27FC236}">
                  <a16:creationId xmlns:a16="http://schemas.microsoft.com/office/drawing/2014/main" id="{319038F0-ED5F-4D29-9256-DDD8F9AE8B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03" t="400" r="15216"/>
            <a:stretch/>
          </p:blipFill>
          <p:spPr>
            <a:xfrm>
              <a:off x="10245822" y="5396969"/>
              <a:ext cx="1214789" cy="1668703"/>
            </a:xfrm>
            <a:prstGeom prst="rect">
              <a:avLst/>
            </a:prstGeom>
          </p:spPr>
        </p:pic>
        <p:pic>
          <p:nvPicPr>
            <p:cNvPr id="17" name="図 16" descr="ネクタイを締めた少年&#10;&#10;自動的に生成された説明">
              <a:extLst>
                <a:ext uri="{FF2B5EF4-FFF2-40B4-BE49-F238E27FC236}">
                  <a16:creationId xmlns:a16="http://schemas.microsoft.com/office/drawing/2014/main" id="{A86B5766-5503-47B0-BFA1-0FF99CD429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58" t="5564" r="16398"/>
            <a:stretch/>
          </p:blipFill>
          <p:spPr>
            <a:xfrm>
              <a:off x="9042599" y="5423254"/>
              <a:ext cx="1118986" cy="1612735"/>
            </a:xfrm>
            <a:prstGeom prst="rect">
              <a:avLst/>
            </a:prstGeom>
          </p:spPr>
        </p:pic>
        <p:sp>
          <p:nvSpPr>
            <p:cNvPr id="3" name="吹き出し: 四角形 2">
              <a:extLst>
                <a:ext uri="{FF2B5EF4-FFF2-40B4-BE49-F238E27FC236}">
                  <a16:creationId xmlns:a16="http://schemas.microsoft.com/office/drawing/2014/main" id="{07F5788B-25D4-4DB9-BD20-47BEFB84AC9A}"/>
                </a:ext>
              </a:extLst>
            </p:cNvPr>
            <p:cNvSpPr/>
            <p:nvPr/>
          </p:nvSpPr>
          <p:spPr>
            <a:xfrm>
              <a:off x="5798053" y="9822018"/>
              <a:ext cx="4011353" cy="942574"/>
            </a:xfrm>
            <a:prstGeom prst="wedgeRectCallout">
              <a:avLst>
                <a:gd name="adj1" fmla="val -64173"/>
                <a:gd name="adj2" fmla="val 2774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先着</a:t>
              </a:r>
              <a:r>
                <a:rPr kumimoji="1" lang="en-US" altLang="ja-JP" sz="24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5</a:t>
              </a:r>
              <a:r>
                <a:rPr kumimoji="1" lang="ja-JP" altLang="en-US" sz="24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名様　半額</a:t>
              </a:r>
              <a:r>
                <a:rPr kumimoji="1" lang="en-US" altLang="ja-JP" sz="24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4,000</a:t>
              </a:r>
              <a:r>
                <a:rPr kumimoji="1" lang="ja-JP" altLang="en-US" sz="24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kumimoji="1" lang="ja-JP" altLang="en-US" sz="14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（税別）</a:t>
              </a:r>
              <a:endParaRPr kumimoji="1" lang="en-US" altLang="ja-JP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個別指導４コマ無料</a:t>
              </a:r>
            </a:p>
            <a:p>
              <a:pPr algn="ctr"/>
              <a:endParaRPr kumimoji="1" lang="ja-JP" altLang="en-US" dirty="0"/>
            </a:p>
          </p:txBody>
        </p:sp>
        <p:pic>
          <p:nvPicPr>
            <p:cNvPr id="7" name="図 6" descr="ネクタイを締めた少年&#10;&#10;自動的に生成された説明">
              <a:extLst>
                <a:ext uri="{FF2B5EF4-FFF2-40B4-BE49-F238E27FC236}">
                  <a16:creationId xmlns:a16="http://schemas.microsoft.com/office/drawing/2014/main" id="{79E96EA6-C9D2-4479-B843-81262194C0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36" t="1625" r="32017" b="5708"/>
            <a:stretch/>
          </p:blipFill>
          <p:spPr>
            <a:xfrm>
              <a:off x="9051318" y="3653272"/>
              <a:ext cx="1118986" cy="1592130"/>
            </a:xfrm>
            <a:prstGeom prst="rect">
              <a:avLst/>
            </a:prstGeom>
          </p:spPr>
        </p:pic>
      </p:grpSp>
      <p:graphicFrame>
        <p:nvGraphicFramePr>
          <p:cNvPr id="4" name="表 5">
            <a:extLst>
              <a:ext uri="{FF2B5EF4-FFF2-40B4-BE49-F238E27FC236}">
                <a16:creationId xmlns:a16="http://schemas.microsoft.com/office/drawing/2014/main" id="{65CB700D-6E7F-44F1-8C87-55F0B59EE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210358"/>
              </p:ext>
            </p:extLst>
          </p:nvPr>
        </p:nvGraphicFramePr>
        <p:xfrm>
          <a:off x="858283" y="13660464"/>
          <a:ext cx="10476468" cy="23916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1239">
                  <a:extLst>
                    <a:ext uri="{9D8B030D-6E8A-4147-A177-3AD203B41FA5}">
                      <a16:colId xmlns:a16="http://schemas.microsoft.com/office/drawing/2014/main" val="208234144"/>
                    </a:ext>
                  </a:extLst>
                </a:gridCol>
                <a:gridCol w="4075143">
                  <a:extLst>
                    <a:ext uri="{9D8B030D-6E8A-4147-A177-3AD203B41FA5}">
                      <a16:colId xmlns:a16="http://schemas.microsoft.com/office/drawing/2014/main" val="2164995957"/>
                    </a:ext>
                  </a:extLst>
                </a:gridCol>
                <a:gridCol w="990874">
                  <a:extLst>
                    <a:ext uri="{9D8B030D-6E8A-4147-A177-3AD203B41FA5}">
                      <a16:colId xmlns:a16="http://schemas.microsoft.com/office/drawing/2014/main" val="1472488520"/>
                    </a:ext>
                  </a:extLst>
                </a:gridCol>
                <a:gridCol w="3489212">
                  <a:extLst>
                    <a:ext uri="{9D8B030D-6E8A-4147-A177-3AD203B41FA5}">
                      <a16:colId xmlns:a16="http://schemas.microsoft.com/office/drawing/2014/main" val="669734614"/>
                    </a:ext>
                  </a:extLst>
                </a:gridCol>
              </a:tblGrid>
              <a:tr h="494658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フリガナ</a:t>
                      </a:r>
                      <a:endParaRPr kumimoji="1" lang="en-US" altLang="ja-JP" sz="1400" dirty="0"/>
                    </a:p>
                    <a:p>
                      <a:pPr algn="ctr"/>
                      <a:r>
                        <a:rPr kumimoji="1" lang="ja-JP" altLang="en-US" sz="2000" dirty="0"/>
                        <a:t>氏　名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学年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中１　・　中２　・　中３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0291686"/>
                  </a:ext>
                </a:extLst>
              </a:tr>
              <a:tr h="494658"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TEL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169795"/>
                  </a:ext>
                </a:extLst>
              </a:tr>
              <a:tr h="60985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住　所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312499"/>
                  </a:ext>
                </a:extLst>
              </a:tr>
              <a:tr h="243941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/>
                        <a:t>参加日</a:t>
                      </a:r>
                      <a:r>
                        <a:rPr kumimoji="1" lang="en-US" altLang="ja-JP" sz="2000" dirty="0"/>
                        <a:t>(</a:t>
                      </a:r>
                      <a:r>
                        <a:rPr kumimoji="1" lang="ja-JP" altLang="en-US" sz="2000" dirty="0"/>
                        <a:t>中</a:t>
                      </a:r>
                      <a:r>
                        <a:rPr kumimoji="1" lang="en-US" altLang="ja-JP" sz="2000" dirty="0"/>
                        <a:t>3)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ysClr val="windowText" lastClr="000000"/>
                          </a:solidFill>
                        </a:rPr>
                        <a:t>10/10(</a:t>
                      </a:r>
                      <a:r>
                        <a:rPr kumimoji="1" lang="ja-JP" altLang="en-US" sz="2000" b="0" dirty="0">
                          <a:solidFill>
                            <a:sysClr val="windowText" lastClr="000000"/>
                          </a:solidFill>
                        </a:rPr>
                        <a:t>土</a:t>
                      </a:r>
                      <a:r>
                        <a:rPr kumimoji="1" lang="en-US" altLang="ja-JP" sz="2000" b="0" dirty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r>
                        <a:rPr kumimoji="1" lang="ja-JP" altLang="en-US" sz="2000" b="0" dirty="0">
                          <a:solidFill>
                            <a:sysClr val="windowText" lastClr="000000"/>
                          </a:solidFill>
                        </a:rPr>
                        <a:t>・</a:t>
                      </a:r>
                      <a:r>
                        <a:rPr kumimoji="1" lang="en-US" altLang="ja-JP" sz="2000" b="0" dirty="0">
                          <a:solidFill>
                            <a:sysClr val="windowText" lastClr="000000"/>
                          </a:solidFill>
                        </a:rPr>
                        <a:t>17(</a:t>
                      </a:r>
                      <a:r>
                        <a:rPr kumimoji="1" lang="ja-JP" altLang="en-US" sz="2000" b="0" dirty="0">
                          <a:solidFill>
                            <a:sysClr val="windowText" lastClr="000000"/>
                          </a:solidFill>
                        </a:rPr>
                        <a:t>土</a:t>
                      </a:r>
                      <a:r>
                        <a:rPr kumimoji="1" lang="en-US" altLang="ja-JP" sz="2000" b="0" dirty="0">
                          <a:solidFill>
                            <a:sysClr val="windowText" lastClr="000000"/>
                          </a:solidFill>
                        </a:rPr>
                        <a:t>) </a:t>
                      </a:r>
                      <a:r>
                        <a:rPr kumimoji="1" lang="ja-JP" altLang="en-US" sz="2000" b="0" dirty="0">
                          <a:solidFill>
                            <a:sysClr val="windowText" lastClr="000000"/>
                          </a:solidFill>
                        </a:rPr>
                        <a:t>・</a:t>
                      </a:r>
                      <a:r>
                        <a:rPr kumimoji="1" lang="en-US" altLang="ja-JP" sz="2000" b="0" dirty="0">
                          <a:solidFill>
                            <a:sysClr val="windowText" lastClr="000000"/>
                          </a:solidFill>
                        </a:rPr>
                        <a:t>11/1(</a:t>
                      </a:r>
                      <a:r>
                        <a:rPr kumimoji="1" lang="ja-JP" altLang="en-US" sz="2000" b="0" dirty="0">
                          <a:solidFill>
                            <a:sysClr val="windowText" lastClr="000000"/>
                          </a:solidFill>
                        </a:rPr>
                        <a:t>日</a:t>
                      </a:r>
                      <a:r>
                        <a:rPr kumimoji="1" lang="en-US" altLang="ja-JP" sz="2000" b="0" dirty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r>
                        <a:rPr kumimoji="1" lang="ja-JP" altLang="en-US" sz="2000" b="0" dirty="0">
                          <a:solidFill>
                            <a:sysClr val="windowText" lastClr="000000"/>
                          </a:solidFill>
                        </a:rPr>
                        <a:t>・ </a:t>
                      </a:r>
                      <a:r>
                        <a:rPr kumimoji="1" lang="en-US" altLang="ja-JP" sz="2000" b="0" dirty="0">
                          <a:solidFill>
                            <a:sysClr val="windowText" lastClr="000000"/>
                          </a:solidFill>
                        </a:rPr>
                        <a:t>7(</a:t>
                      </a:r>
                      <a:r>
                        <a:rPr kumimoji="1" lang="ja-JP" altLang="en-US" sz="2000" b="0" dirty="0">
                          <a:solidFill>
                            <a:sysClr val="windowText" lastClr="000000"/>
                          </a:solidFill>
                        </a:rPr>
                        <a:t>土</a:t>
                      </a:r>
                      <a:r>
                        <a:rPr kumimoji="1" lang="en-US" altLang="ja-JP" sz="2000" b="0" dirty="0">
                          <a:solidFill>
                            <a:sysClr val="windowText" lastClr="000000"/>
                          </a:solidFill>
                        </a:rPr>
                        <a:t>) </a:t>
                      </a:r>
                      <a:r>
                        <a:rPr kumimoji="1" lang="ja-JP" altLang="en-US" sz="2000" b="0" dirty="0">
                          <a:solidFill>
                            <a:sysClr val="windowText" lastClr="000000"/>
                          </a:solidFill>
                        </a:rPr>
                        <a:t>・</a:t>
                      </a:r>
                      <a:r>
                        <a:rPr kumimoji="1" lang="en-US" altLang="ja-JP" sz="2000" b="0" dirty="0">
                          <a:solidFill>
                            <a:sysClr val="windowText" lastClr="000000"/>
                          </a:solidFill>
                        </a:rPr>
                        <a:t> 8(</a:t>
                      </a:r>
                      <a:r>
                        <a:rPr kumimoji="1" lang="ja-JP" altLang="en-US" sz="2000" b="0" dirty="0">
                          <a:solidFill>
                            <a:sysClr val="windowText" lastClr="000000"/>
                          </a:solidFill>
                        </a:rPr>
                        <a:t>日</a:t>
                      </a:r>
                      <a:r>
                        <a:rPr kumimoji="1" lang="en-US" altLang="ja-JP" sz="2000" b="0" dirty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kumimoji="1" lang="ja-JP" altLang="en-US" sz="20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116826"/>
                  </a:ext>
                </a:extLst>
              </a:tr>
              <a:tr h="24394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参加日</a:t>
                      </a:r>
                      <a:r>
                        <a:rPr kumimoji="1" lang="en-US" altLang="ja-JP" sz="2000" dirty="0"/>
                        <a:t>(</a:t>
                      </a:r>
                      <a:r>
                        <a:rPr kumimoji="1" lang="ja-JP" altLang="en-US" sz="2000" dirty="0"/>
                        <a:t>中</a:t>
                      </a:r>
                      <a:r>
                        <a:rPr kumimoji="1" lang="en-US" altLang="ja-JP" sz="2000" dirty="0"/>
                        <a:t>1</a:t>
                      </a:r>
                      <a:r>
                        <a:rPr kumimoji="1" lang="ja-JP" altLang="en-US" sz="2000" dirty="0"/>
                        <a:t>・</a:t>
                      </a:r>
                      <a:r>
                        <a:rPr kumimoji="1" lang="en-US" altLang="ja-JP" sz="2000" dirty="0"/>
                        <a:t>2)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dirty="0">
                          <a:solidFill>
                            <a:sysClr val="windowText" lastClr="000000"/>
                          </a:solidFill>
                        </a:rPr>
                        <a:t>10/31(</a:t>
                      </a:r>
                      <a:r>
                        <a:rPr kumimoji="1" lang="ja-JP" altLang="en-US" sz="2000" b="0" dirty="0">
                          <a:solidFill>
                            <a:sysClr val="windowText" lastClr="000000"/>
                          </a:solidFill>
                        </a:rPr>
                        <a:t>土</a:t>
                      </a:r>
                      <a:r>
                        <a:rPr kumimoji="1" lang="en-US" altLang="ja-JP" sz="2000" b="0" dirty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r>
                        <a:rPr kumimoji="1" lang="ja-JP" altLang="en-US" sz="2000" b="0" dirty="0">
                          <a:solidFill>
                            <a:sysClr val="windowText" lastClr="000000"/>
                          </a:solidFill>
                        </a:rPr>
                        <a:t>・</a:t>
                      </a:r>
                      <a:r>
                        <a:rPr kumimoji="1" lang="en-US" altLang="ja-JP" sz="2000" b="0" dirty="0">
                          <a:solidFill>
                            <a:sysClr val="windowText" lastClr="000000"/>
                          </a:solidFill>
                        </a:rPr>
                        <a:t>11/7(</a:t>
                      </a:r>
                      <a:r>
                        <a:rPr kumimoji="1" lang="ja-JP" altLang="en-US" sz="2000" b="0" dirty="0">
                          <a:solidFill>
                            <a:sysClr val="windowText" lastClr="000000"/>
                          </a:solidFill>
                        </a:rPr>
                        <a:t>土</a:t>
                      </a:r>
                      <a:r>
                        <a:rPr kumimoji="1" lang="en-US" altLang="ja-JP" sz="2000" b="0" dirty="0">
                          <a:solidFill>
                            <a:sysClr val="windowText" lastClr="000000"/>
                          </a:solidFill>
                        </a:rPr>
                        <a:t>) </a:t>
                      </a:r>
                      <a:r>
                        <a:rPr kumimoji="1" lang="ja-JP" altLang="en-US" sz="2000" b="0" dirty="0">
                          <a:solidFill>
                            <a:sysClr val="windowText" lastClr="000000"/>
                          </a:solidFill>
                        </a:rPr>
                        <a:t>・</a:t>
                      </a:r>
                      <a:r>
                        <a:rPr kumimoji="1" lang="en-US" altLang="ja-JP" sz="2000" b="0" dirty="0">
                          <a:solidFill>
                            <a:sysClr val="windowText" lastClr="000000"/>
                          </a:solidFill>
                        </a:rPr>
                        <a:t>8(</a:t>
                      </a:r>
                      <a:r>
                        <a:rPr kumimoji="1" lang="ja-JP" altLang="en-US" sz="2000" b="0" dirty="0">
                          <a:solidFill>
                            <a:sysClr val="windowText" lastClr="000000"/>
                          </a:solidFill>
                        </a:rPr>
                        <a:t>日</a:t>
                      </a:r>
                      <a:r>
                        <a:rPr kumimoji="1" lang="en-US" altLang="ja-JP" sz="2000" b="0" dirty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r>
                        <a:rPr kumimoji="1" lang="ja-JP" altLang="en-US" sz="2000" b="0" dirty="0">
                          <a:solidFill>
                            <a:sysClr val="windowText" lastClr="000000"/>
                          </a:solidFill>
                        </a:rPr>
                        <a:t>・ </a:t>
                      </a:r>
                      <a:r>
                        <a:rPr kumimoji="1" lang="en-US" altLang="ja-JP" sz="2000" b="0" dirty="0">
                          <a:solidFill>
                            <a:sysClr val="windowText" lastClr="000000"/>
                          </a:solidFill>
                        </a:rPr>
                        <a:t>14(</a:t>
                      </a:r>
                      <a:r>
                        <a:rPr kumimoji="1" lang="ja-JP" altLang="en-US" sz="2000" b="0" dirty="0">
                          <a:solidFill>
                            <a:sysClr val="windowText" lastClr="000000"/>
                          </a:solidFill>
                        </a:rPr>
                        <a:t>土</a:t>
                      </a:r>
                      <a:r>
                        <a:rPr kumimoji="1" lang="en-US" altLang="ja-JP" sz="2000" b="0" dirty="0">
                          <a:solidFill>
                            <a:sysClr val="windowText" lastClr="000000"/>
                          </a:solidFill>
                        </a:rPr>
                        <a:t>) </a:t>
                      </a:r>
                      <a:r>
                        <a:rPr kumimoji="1" lang="ja-JP" altLang="en-US" sz="2000" b="0" dirty="0">
                          <a:solidFill>
                            <a:sysClr val="windowText" lastClr="000000"/>
                          </a:solidFill>
                        </a:rPr>
                        <a:t>・</a:t>
                      </a:r>
                      <a:r>
                        <a:rPr kumimoji="1" lang="en-US" altLang="ja-JP" sz="2000" b="0" dirty="0">
                          <a:solidFill>
                            <a:sysClr val="windowText" lastClr="000000"/>
                          </a:solidFill>
                        </a:rPr>
                        <a:t> 15(</a:t>
                      </a:r>
                      <a:r>
                        <a:rPr kumimoji="1" lang="ja-JP" altLang="en-US" sz="2000" b="0" dirty="0">
                          <a:solidFill>
                            <a:sysClr val="windowText" lastClr="000000"/>
                          </a:solidFill>
                        </a:rPr>
                        <a:t>日</a:t>
                      </a:r>
                      <a:r>
                        <a:rPr kumimoji="1" lang="en-US" altLang="ja-JP" sz="2000" b="0" dirty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r>
                        <a:rPr kumimoji="1" lang="ja-JP" altLang="en-US" sz="2000" b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kumimoji="1" lang="en-US" altLang="ja-JP" sz="2000" b="0" dirty="0">
                          <a:solidFill>
                            <a:sysClr val="windowText" lastClr="000000"/>
                          </a:solidFill>
                        </a:rPr>
                        <a:t>  </a:t>
                      </a:r>
                      <a:endParaRPr kumimoji="1" lang="ja-JP" altLang="en-US" sz="20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208992"/>
                  </a:ext>
                </a:extLst>
              </a:tr>
            </a:tbl>
          </a:graphicData>
        </a:graphic>
      </p:graphicFrame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C9DF055-0F00-40E0-B99B-3FCF54B78AD6}"/>
              </a:ext>
            </a:extLst>
          </p:cNvPr>
          <p:cNvSpPr txBox="1"/>
          <p:nvPr/>
        </p:nvSpPr>
        <p:spPr>
          <a:xfrm>
            <a:off x="5644593" y="12303523"/>
            <a:ext cx="90281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キリトリ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B8A230E-C875-4FE6-B435-C2424202C5F2}"/>
              </a:ext>
            </a:extLst>
          </p:cNvPr>
          <p:cNvSpPr txBox="1"/>
          <p:nvPr/>
        </p:nvSpPr>
        <p:spPr>
          <a:xfrm>
            <a:off x="538186" y="12952831"/>
            <a:ext cx="572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岐大附属中テスト勉強会　参加申込用紙</a:t>
            </a:r>
          </a:p>
        </p:txBody>
      </p:sp>
      <p:pic>
        <p:nvPicPr>
          <p:cNvPr id="16" name="図 15" descr="黒い背景と白い文字&#10;&#10;自動的に生成された説明">
            <a:extLst>
              <a:ext uri="{FF2B5EF4-FFF2-40B4-BE49-F238E27FC236}">
                <a16:creationId xmlns:a16="http://schemas.microsoft.com/office/drawing/2014/main" id="{650FB814-E219-4399-974A-39B5A832D0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020" y="11261011"/>
            <a:ext cx="1287903" cy="129189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ACED8C1-31C2-4EA7-AF6F-9EAE888B7E0E}"/>
              </a:ext>
            </a:extLst>
          </p:cNvPr>
          <p:cNvSpPr txBox="1"/>
          <p:nvPr/>
        </p:nvSpPr>
        <p:spPr>
          <a:xfrm>
            <a:off x="9227167" y="7456075"/>
            <a:ext cx="2348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私たちがサポートします！</a:t>
            </a:r>
            <a:endParaRPr lang="en-US" altLang="ja-JP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C6AA1C2-B8B8-4F4B-98E2-511DA66BB750}"/>
              </a:ext>
            </a:extLst>
          </p:cNvPr>
          <p:cNvSpPr txBox="1"/>
          <p:nvPr/>
        </p:nvSpPr>
        <p:spPr>
          <a:xfrm>
            <a:off x="2850473" y="7229838"/>
            <a:ext cx="5134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ガクセン個別では各中学校の定期テスト日に合わせて</a:t>
            </a:r>
            <a:endParaRPr kumimoji="1" lang="en-US" altLang="ja-JP" sz="1600" dirty="0"/>
          </a:p>
          <a:p>
            <a:r>
              <a:rPr kumimoji="1" lang="ja-JP" altLang="en-US" sz="1600" dirty="0"/>
              <a:t>土曜に３回、日曜に２回、テスト勉強会を開催します。</a:t>
            </a:r>
            <a:endParaRPr kumimoji="1" lang="en-US" altLang="ja-JP" sz="1600" b="1" dirty="0"/>
          </a:p>
        </p:txBody>
      </p:sp>
    </p:spTree>
    <p:extLst>
      <p:ext uri="{BB962C8B-B14F-4D97-AF65-F5344CB8AC3E}">
        <p14:creationId xmlns:p14="http://schemas.microsoft.com/office/powerpoint/2010/main" val="1821587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1172</TotalTime>
  <Words>365</Words>
  <Application>Microsoft Office PowerPoint</Application>
  <PresentationFormat>ユーザー設定</PresentationFormat>
  <Paragraphs>43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clover</dc:creator>
  <cp:lastModifiedBy>キタン塾 就労支援</cp:lastModifiedBy>
  <cp:revision>129</cp:revision>
  <cp:lastPrinted>2020-09-07T08:51:13Z</cp:lastPrinted>
  <dcterms:created xsi:type="dcterms:W3CDTF">2019-05-31T07:59:45Z</dcterms:created>
  <dcterms:modified xsi:type="dcterms:W3CDTF">2020-09-18T11:25:05Z</dcterms:modified>
</cp:coreProperties>
</file>